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handoutMasterIdLst>
    <p:handoutMasterId r:id="rId5"/>
  </p:handoutMasterIdLst>
  <p:sldIdLst>
    <p:sldId id="269" r:id="rId2"/>
    <p:sldId id="267" r:id="rId3"/>
    <p:sldId id="268" r:id="rId4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074" autoAdjust="0"/>
    <p:restoredTop sz="98905" autoAdjust="0"/>
  </p:normalViewPr>
  <p:slideViewPr>
    <p:cSldViewPr>
      <p:cViewPr varScale="1">
        <p:scale>
          <a:sx n="66" d="100"/>
          <a:sy n="66" d="100"/>
        </p:scale>
        <p:origin x="-1446" y="-102"/>
      </p:cViewPr>
      <p:guideLst>
        <p:guide orient="horz" pos="391"/>
        <p:guide orient="horz" pos="210"/>
        <p:guide orient="horz" pos="3929"/>
        <p:guide pos="4740"/>
        <p:guide pos="703"/>
        <p:guide pos="249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1" d="100"/>
          <a:sy n="51" d="100"/>
        </p:scale>
        <p:origin x="-2910" y="-108"/>
      </p:cViewPr>
      <p:guideLst>
        <p:guide orient="horz" pos="2880"/>
        <p:guide pos="2160"/>
      </p:guideLst>
    </p:cSldViewPr>
  </p:notes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781800FD-CB0E-48A8-BF02-83061C7FF2F3}" type="datetimeFigureOut">
              <a:rPr lang="zh-CN" altLang="en-US"/>
              <a:pPr>
                <a:defRPr/>
              </a:pPr>
              <a:t>2015/9/8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84B99483-920B-4999-ADF0-29CFB154F7D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462931-6AEC-4335-9CF2-52E692AE1724}" type="datetimeFigureOut">
              <a:rPr lang="zh-CN" altLang="en-US"/>
              <a:pPr>
                <a:defRPr/>
              </a:pPr>
              <a:t>2015/9/8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1801E2-3020-4E9A-A4F6-9DF724B485C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DF6907-6DDC-4600-9DB4-64938074935D}" type="datetimeFigureOut">
              <a:rPr lang="zh-CN" altLang="en-US"/>
              <a:pPr>
                <a:defRPr/>
              </a:pPr>
              <a:t>2015/9/8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53DD42-2C6B-459B-9F88-F3ACD9A98DB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0997C1-B086-4E5F-9A05-BC3E2FF249F8}" type="datetimeFigureOut">
              <a:rPr lang="zh-CN" altLang="en-US"/>
              <a:pPr>
                <a:defRPr/>
              </a:pPr>
              <a:t>2015/9/8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097DDC-C9F7-431A-9813-72B20CBF430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A884BE-E4A2-46DD-BB15-8D5D42848B9B}" type="datetimeFigureOut">
              <a:rPr lang="zh-CN" altLang="en-US"/>
              <a:pPr>
                <a:defRPr/>
              </a:pPr>
              <a:t>2015/9/8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FE6588-D07A-447E-B9B3-5E58A10F92E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0D3089-635D-40C4-A381-57DDD3ED1AA4}" type="datetimeFigureOut">
              <a:rPr lang="zh-CN" altLang="en-US"/>
              <a:pPr>
                <a:defRPr/>
              </a:pPr>
              <a:t>2015/9/8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CBD065-8EE9-42AA-BE2B-01B34C31973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3B03FE-A435-4A30-BDEA-A4F2EFE905B6}" type="datetimeFigureOut">
              <a:rPr lang="zh-CN" altLang="en-US"/>
              <a:pPr>
                <a:defRPr/>
              </a:pPr>
              <a:t>2015/9/8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43156-DEA7-4EA5-A887-4EECA06F63D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41728A-4679-477E-A80B-28086A4D5309}" type="datetimeFigureOut">
              <a:rPr lang="zh-CN" altLang="en-US"/>
              <a:pPr>
                <a:defRPr/>
              </a:pPr>
              <a:t>2015/9/8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D33FA1-3188-4341-95CA-C0BDFA7FB33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232F93-DBDE-406C-BD1D-9E7E50475144}" type="datetimeFigureOut">
              <a:rPr lang="zh-CN" altLang="en-US"/>
              <a:pPr>
                <a:defRPr/>
              </a:pPr>
              <a:t>2015/9/8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A821C5-F347-4087-B50E-6998E981E2B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7C1581-7DFE-4BB5-AF0F-C97AE16D5B98}" type="datetimeFigureOut">
              <a:rPr lang="zh-CN" altLang="en-US"/>
              <a:pPr>
                <a:defRPr/>
              </a:pPr>
              <a:t>2015/9/8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CA6011-ED68-4F61-B7C0-BA003DD1011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C686B8-07AC-4B1A-AEB5-5CB34F7AB6CF}" type="datetimeFigureOut">
              <a:rPr lang="zh-CN" altLang="en-US"/>
              <a:pPr>
                <a:defRPr/>
              </a:pPr>
              <a:t>2015/9/8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9A6330-2FA6-49C5-9F38-75A61D9DFC8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365CCE-F7AF-4DC3-B56F-0CFAE34AFB5B}" type="datetimeFigureOut">
              <a:rPr lang="zh-CN" altLang="en-US"/>
              <a:pPr>
                <a:defRPr/>
              </a:pPr>
              <a:t>2015/9/8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CB8919-23A5-4011-9293-4A5BB750867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1E9CC9-3761-46B1-A902-01E63D30DD4C}" type="datetimeFigureOut">
              <a:rPr lang="zh-CN" altLang="en-US"/>
              <a:pPr>
                <a:defRPr/>
              </a:pPr>
              <a:t>2015/9/8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1BDBD3-AD0D-4D7D-ABA4-D7578F02943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12BA5339-5A59-4F4D-A5BD-CCBA2247383B}" type="datetimeFigureOut">
              <a:rPr lang="zh-CN" altLang="en-US"/>
              <a:pPr>
                <a:defRPr/>
              </a:pPr>
              <a:t>2015/9/8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87DE6A06-B86C-4149-B38C-6100B1669E9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1" r:id="rId2"/>
    <p:sldLayoutId id="2147483790" r:id="rId3"/>
    <p:sldLayoutId id="2147483789" r:id="rId4"/>
    <p:sldLayoutId id="2147483788" r:id="rId5"/>
    <p:sldLayoutId id="2147483787" r:id="rId6"/>
    <p:sldLayoutId id="2147483786" r:id="rId7"/>
    <p:sldLayoutId id="2147483785" r:id="rId8"/>
    <p:sldLayoutId id="2147483784" r:id="rId9"/>
    <p:sldLayoutId id="2147483783" r:id="rId10"/>
    <p:sldLayoutId id="2147483782" r:id="rId11"/>
    <p:sldLayoutId id="2147483781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981777" y="1928802"/>
            <a:ext cx="5161991" cy="17851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000" b="1" spc="300" dirty="0" smtClean="0">
                <a:solidFill>
                  <a:prstClr val="black"/>
                </a:solidFill>
                <a:latin typeface="黑体" pitchFamily="2" charset="-122"/>
                <a:ea typeface="黑体" pitchFamily="2" charset="-122"/>
              </a:rPr>
              <a:t>三、教学重点与难点</a:t>
            </a:r>
          </a:p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4000" b="1" spc="300" dirty="0" smtClean="0">
              <a:solidFill>
                <a:prstClr val="black"/>
              </a:solidFill>
              <a:latin typeface="黑体" pitchFamily="2" charset="-122"/>
              <a:ea typeface="黑体" pitchFamily="2" charset="-122"/>
            </a:endParaRPr>
          </a:p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000" b="1" spc="300" dirty="0" smtClean="0">
                <a:solidFill>
                  <a:prstClr val="black"/>
                </a:solidFill>
                <a:latin typeface="黑体" pitchFamily="2" charset="-122"/>
                <a:ea typeface="楷体_GB2312"/>
              </a:rPr>
              <a:t>教材主编：牛长清</a:t>
            </a:r>
            <a:endParaRPr lang="zh-CN" altLang="en-US" sz="3000" b="1" spc="300" dirty="0">
              <a:solidFill>
                <a:prstClr val="black"/>
              </a:solidFill>
              <a:latin typeface="宋体"/>
              <a:ea typeface="楷体_GB231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336550" y="479442"/>
            <a:ext cx="8572500" cy="544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600" dirty="0"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zh-CN" altLang="en-US" sz="2600" dirty="0" smtClean="0">
                <a:latin typeface="楷体_GB2312" pitchFamily="49" charset="-122"/>
                <a:ea typeface="楷体_GB2312" pitchFamily="49" charset="-122"/>
              </a:rPr>
              <a:t>   </a:t>
            </a:r>
            <a:r>
              <a:rPr lang="zh-CN" altLang="en-US" sz="2600" dirty="0" smtClean="0">
                <a:latin typeface="楷体_GB2312" pitchFamily="49" charset="-122"/>
                <a:ea typeface="楷体_GB2312" pitchFamily="49" charset="-122"/>
              </a:rPr>
              <a:t>   </a:t>
            </a:r>
            <a:r>
              <a:rPr lang="zh-CN" altLang="en-US" sz="2600" b="1" dirty="0" smtClean="0">
                <a:latin typeface="黑体" pitchFamily="2" charset="-122"/>
                <a:ea typeface="黑体" pitchFamily="2" charset="-122"/>
              </a:rPr>
              <a:t>（</a:t>
            </a:r>
            <a:r>
              <a:rPr lang="zh-CN" altLang="en-US" sz="2600" b="1" dirty="0">
                <a:latin typeface="黑体" pitchFamily="2" charset="-122"/>
                <a:ea typeface="黑体" pitchFamily="2" charset="-122"/>
              </a:rPr>
              <a:t>一）基础要求层次</a:t>
            </a:r>
          </a:p>
          <a:p>
            <a:pPr>
              <a:lnSpc>
                <a:spcPct val="150000"/>
              </a:lnSpc>
            </a:pPr>
            <a:r>
              <a:rPr lang="en-US" altLang="zh-CN" sz="2600" dirty="0">
                <a:latin typeface="楷体_GB2312" pitchFamily="49" charset="-122"/>
                <a:ea typeface="楷体_GB2312" pitchFamily="49" charset="-122"/>
              </a:rPr>
              <a:t>  </a:t>
            </a:r>
            <a:r>
              <a:rPr lang="en-US" altLang="zh-CN" sz="2600" dirty="0" smtClean="0">
                <a:latin typeface="楷体_GB2312" pitchFamily="49" charset="-122"/>
                <a:ea typeface="楷体_GB2312" pitchFamily="49" charset="-122"/>
              </a:rPr>
              <a:t>    </a:t>
            </a:r>
            <a:r>
              <a:rPr lang="en-US" altLang="zh-CN" sz="2600" dirty="0">
                <a:latin typeface="Times New Roman" pitchFamily="18" charset="0"/>
                <a:ea typeface="楷体_GB2312" pitchFamily="49" charset="-122"/>
              </a:rPr>
              <a:t>1</a:t>
            </a:r>
            <a:r>
              <a:rPr lang="en-US" altLang="zh-CN" sz="2600" dirty="0" smtClean="0">
                <a:latin typeface="楷体_GB2312" pitchFamily="49" charset="-122"/>
                <a:ea typeface="楷体_GB2312" pitchFamily="49" charset="-122"/>
              </a:rPr>
              <a:t>. </a:t>
            </a:r>
            <a:r>
              <a:rPr lang="zh-CN" altLang="en-US" sz="2600" dirty="0" smtClean="0">
                <a:latin typeface="楷体_GB2312" pitchFamily="49" charset="-122"/>
                <a:ea typeface="楷体_GB2312" pitchFamily="49" charset="-122"/>
              </a:rPr>
              <a:t>重点</a:t>
            </a:r>
            <a:endParaRPr lang="zh-CN" altLang="en-US" sz="2600" dirty="0">
              <a:latin typeface="Times New Roman" pitchFamily="18" charset="0"/>
              <a:ea typeface="楷体_GB2312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600" dirty="0">
                <a:latin typeface="Times New Roman" pitchFamily="18" charset="0"/>
                <a:ea typeface="楷体_GB2312" pitchFamily="49" charset="-122"/>
              </a:rPr>
              <a:t>        </a:t>
            </a:r>
            <a:r>
              <a:rPr lang="zh-CN" altLang="en-US" sz="2600" dirty="0">
                <a:latin typeface="Times New Roman" pitchFamily="18" charset="0"/>
                <a:ea typeface="楷体_GB2312" pitchFamily="49" charset="-122"/>
              </a:rPr>
              <a:t>（</a:t>
            </a:r>
            <a:r>
              <a:rPr lang="en-US" altLang="zh-CN" sz="2600" dirty="0">
                <a:latin typeface="Times New Roman" pitchFamily="18" charset="0"/>
                <a:ea typeface="楷体_GB2312" pitchFamily="49" charset="-122"/>
              </a:rPr>
              <a:t>1</a:t>
            </a:r>
            <a:r>
              <a:rPr lang="zh-CN" altLang="en-US" sz="2600" dirty="0">
                <a:latin typeface="Times New Roman" pitchFamily="18" charset="0"/>
                <a:ea typeface="楷体_GB2312" pitchFamily="49" charset="-122"/>
              </a:rPr>
              <a:t>）听说：问候与应答 ；自我介绍与介绍</a:t>
            </a:r>
            <a:r>
              <a:rPr lang="zh-CN" altLang="en-US" sz="2600" dirty="0" smtClean="0">
                <a:latin typeface="Times New Roman" pitchFamily="18" charset="0"/>
                <a:ea typeface="楷体_GB2312" pitchFamily="49" charset="-122"/>
              </a:rPr>
              <a:t>他人。</a:t>
            </a:r>
            <a:endParaRPr lang="zh-CN" altLang="en-US" sz="2600" dirty="0">
              <a:latin typeface="Times New Roman" pitchFamily="18" charset="0"/>
              <a:ea typeface="楷体_GB2312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600" dirty="0">
                <a:latin typeface="Times New Roman" pitchFamily="18" charset="0"/>
                <a:ea typeface="楷体_GB2312" pitchFamily="49" charset="-122"/>
              </a:rPr>
              <a:t>        </a:t>
            </a:r>
            <a:r>
              <a:rPr lang="zh-CN" altLang="en-US" sz="2600" dirty="0">
                <a:latin typeface="Times New Roman" pitchFamily="18" charset="0"/>
                <a:ea typeface="楷体_GB2312" pitchFamily="49" charset="-122"/>
              </a:rPr>
              <a:t>（</a:t>
            </a:r>
            <a:r>
              <a:rPr lang="en-US" altLang="zh-CN" sz="2600" dirty="0">
                <a:latin typeface="Times New Roman" pitchFamily="18" charset="0"/>
                <a:ea typeface="楷体_GB2312" pitchFamily="49" charset="-122"/>
              </a:rPr>
              <a:t>2</a:t>
            </a:r>
            <a:r>
              <a:rPr lang="zh-CN" altLang="en-US" sz="2600" dirty="0">
                <a:latin typeface="Times New Roman" pitchFamily="18" charset="0"/>
                <a:ea typeface="楷体_GB2312" pitchFamily="49" charset="-122"/>
              </a:rPr>
              <a:t>）读写：短文及</a:t>
            </a:r>
            <a:r>
              <a:rPr lang="zh-CN" altLang="en-US" sz="2600" dirty="0" smtClean="0">
                <a:latin typeface="Times New Roman" pitchFamily="18" charset="0"/>
                <a:ea typeface="楷体_GB2312" pitchFamily="49" charset="-122"/>
              </a:rPr>
              <a:t>练习。        </a:t>
            </a:r>
            <a:endParaRPr lang="zh-CN" altLang="en-US" sz="2600" dirty="0">
              <a:latin typeface="Times New Roman" pitchFamily="18" charset="0"/>
              <a:ea typeface="楷体_GB2312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600" dirty="0">
                <a:latin typeface="Times New Roman" pitchFamily="18" charset="0"/>
                <a:ea typeface="楷体_GB2312" pitchFamily="49" charset="-122"/>
              </a:rPr>
              <a:t>      </a:t>
            </a:r>
            <a:r>
              <a:rPr lang="en-US" altLang="zh-CN" sz="2600" dirty="0" smtClean="0">
                <a:latin typeface="Times New Roman" pitchFamily="18" charset="0"/>
                <a:ea typeface="楷体_GB2312" pitchFamily="49" charset="-122"/>
              </a:rPr>
              <a:t>  </a:t>
            </a:r>
            <a:r>
              <a:rPr lang="en-US" altLang="zh-CN" sz="2600" dirty="0">
                <a:latin typeface="Times New Roman" pitchFamily="18" charset="0"/>
                <a:ea typeface="楷体_GB2312" pitchFamily="49" charset="-122"/>
              </a:rPr>
              <a:t>2</a:t>
            </a:r>
            <a:r>
              <a:rPr lang="en-US" altLang="zh-CN" sz="2600" dirty="0" smtClean="0">
                <a:latin typeface="楷体_GB2312" pitchFamily="49" charset="-122"/>
                <a:ea typeface="楷体_GB2312" pitchFamily="49" charset="-122"/>
              </a:rPr>
              <a:t>. </a:t>
            </a:r>
            <a:r>
              <a:rPr lang="zh-CN" altLang="en-US" sz="2600" dirty="0" smtClean="0">
                <a:latin typeface="楷体_GB2312" pitchFamily="49" charset="-122"/>
                <a:ea typeface="楷体_GB2312" pitchFamily="49" charset="-122"/>
              </a:rPr>
              <a:t>难点</a:t>
            </a:r>
            <a:endParaRPr lang="zh-CN" altLang="en-US" sz="2600" dirty="0">
              <a:latin typeface="Times New Roman" pitchFamily="18" charset="0"/>
              <a:ea typeface="楷体_GB2312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600" dirty="0">
                <a:latin typeface="Times New Roman" pitchFamily="18" charset="0"/>
                <a:ea typeface="楷体_GB2312" pitchFamily="49" charset="-122"/>
              </a:rPr>
              <a:t>        </a:t>
            </a:r>
            <a:r>
              <a:rPr lang="zh-CN" altLang="en-US" sz="2600" dirty="0">
                <a:latin typeface="Times New Roman" pitchFamily="18" charset="0"/>
                <a:ea typeface="楷体_GB2312" pitchFamily="49" charset="-122"/>
              </a:rPr>
              <a:t>（</a:t>
            </a:r>
            <a:r>
              <a:rPr lang="en-US" altLang="zh-CN" sz="2600" dirty="0">
                <a:latin typeface="Times New Roman" pitchFamily="18" charset="0"/>
                <a:ea typeface="楷体_GB2312" pitchFamily="49" charset="-122"/>
              </a:rPr>
              <a:t>1</a:t>
            </a:r>
            <a:r>
              <a:rPr lang="zh-CN" altLang="en-US" sz="2600" dirty="0">
                <a:latin typeface="Times New Roman" pitchFamily="18" charset="0"/>
                <a:ea typeface="楷体_GB2312" pitchFamily="49" charset="-122"/>
              </a:rPr>
              <a:t>）</a:t>
            </a:r>
            <a:r>
              <a:rPr lang="zh-CN" altLang="zh-CN" sz="2600" dirty="0">
                <a:latin typeface="Times New Roman" pitchFamily="18" charset="0"/>
                <a:ea typeface="楷体_GB2312" pitchFamily="49" charset="-122"/>
              </a:rPr>
              <a:t>短信</a:t>
            </a:r>
            <a:r>
              <a:rPr lang="zh-CN" altLang="en-US" sz="2600" dirty="0">
                <a:latin typeface="Times New Roman" pitchFamily="18" charset="0"/>
                <a:ea typeface="楷体_GB2312" pitchFamily="49" charset="-122"/>
              </a:rPr>
              <a:t>、</a:t>
            </a:r>
            <a:r>
              <a:rPr lang="zh-CN" altLang="zh-CN" sz="2600" dirty="0">
                <a:latin typeface="Times New Roman" pitchFamily="18" charset="0"/>
                <a:ea typeface="楷体_GB2312" pitchFamily="49" charset="-122"/>
              </a:rPr>
              <a:t>个人信息中的地址顺序的口</a:t>
            </a:r>
            <a:r>
              <a:rPr lang="zh-CN" altLang="en-US" sz="2600" dirty="0">
                <a:latin typeface="Times New Roman" pitchFamily="18" charset="0"/>
                <a:ea typeface="楷体_GB2312" pitchFamily="49" charset="-122"/>
              </a:rPr>
              <a:t>、</a:t>
            </a:r>
            <a:r>
              <a:rPr lang="zh-CN" altLang="zh-CN" sz="2600" dirty="0">
                <a:latin typeface="Times New Roman" pitchFamily="18" charset="0"/>
                <a:ea typeface="楷体_GB2312" pitchFamily="49" charset="-122"/>
              </a:rPr>
              <a:t>笔头表达</a:t>
            </a:r>
            <a:r>
              <a:rPr lang="zh-CN" altLang="en-US" sz="2600" dirty="0">
                <a:latin typeface="Times New Roman" pitchFamily="18" charset="0"/>
                <a:ea typeface="楷体_GB2312" pitchFamily="49" charset="-122"/>
              </a:rPr>
              <a:t>。</a:t>
            </a:r>
          </a:p>
          <a:p>
            <a:pPr>
              <a:lnSpc>
                <a:spcPct val="150000"/>
              </a:lnSpc>
            </a:pPr>
            <a:r>
              <a:rPr lang="en-US" altLang="zh-CN" sz="2600" dirty="0">
                <a:latin typeface="Times New Roman" pitchFamily="18" charset="0"/>
                <a:ea typeface="楷体_GB2312" pitchFamily="49" charset="-122"/>
              </a:rPr>
              <a:t>        </a:t>
            </a:r>
            <a:r>
              <a:rPr lang="zh-CN" altLang="en-US" sz="2600" dirty="0">
                <a:latin typeface="Times New Roman" pitchFamily="18" charset="0"/>
                <a:ea typeface="楷体_GB2312" pitchFamily="49" charset="-122"/>
              </a:rPr>
              <a:t>（</a:t>
            </a:r>
            <a:r>
              <a:rPr lang="en-US" altLang="zh-CN" sz="2600" dirty="0">
                <a:latin typeface="Times New Roman" pitchFamily="18" charset="0"/>
                <a:ea typeface="楷体_GB2312" pitchFamily="49" charset="-122"/>
              </a:rPr>
              <a:t>2</a:t>
            </a:r>
            <a:r>
              <a:rPr lang="zh-CN" altLang="en-US" sz="2600" dirty="0">
                <a:latin typeface="Times New Roman" pitchFamily="18" charset="0"/>
                <a:ea typeface="楷体_GB2312" pitchFamily="49" charset="-122"/>
              </a:rPr>
              <a:t>）语法人称代词宾格的用法。</a:t>
            </a:r>
            <a:endParaRPr lang="en-US" altLang="zh-CN" sz="2600" dirty="0">
              <a:latin typeface="Times New Roman" pitchFamily="18" charset="0"/>
              <a:ea typeface="楷体_GB2312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600" dirty="0">
                <a:latin typeface="Times New Roman" pitchFamily="18" charset="0"/>
                <a:ea typeface="楷体_GB2312" pitchFamily="49" charset="-122"/>
              </a:rPr>
              <a:t>        </a:t>
            </a:r>
            <a:r>
              <a:rPr lang="zh-CN" altLang="en-US" sz="2600" dirty="0">
                <a:latin typeface="Times New Roman" pitchFamily="18" charset="0"/>
                <a:ea typeface="楷体_GB2312" pitchFamily="49" charset="-122"/>
              </a:rPr>
              <a:t>（</a:t>
            </a:r>
            <a:r>
              <a:rPr lang="en-US" altLang="zh-CN" sz="2600" dirty="0">
                <a:latin typeface="Times New Roman" pitchFamily="18" charset="0"/>
                <a:ea typeface="楷体_GB2312" pitchFamily="49" charset="-122"/>
              </a:rPr>
              <a:t>3</a:t>
            </a:r>
            <a:r>
              <a:rPr lang="zh-CN" altLang="en-US" sz="2600" dirty="0">
                <a:latin typeface="Times New Roman" pitchFamily="18" charset="0"/>
                <a:ea typeface="楷体_GB2312" pitchFamily="49" charset="-122"/>
              </a:rPr>
              <a:t>）音标表中一些与字母写法与发音不同的音标的   认读。</a:t>
            </a:r>
            <a:endParaRPr lang="en-US" altLang="zh-CN" sz="2600" dirty="0">
              <a:latin typeface="Times New Roman" pitchFamily="18" charset="0"/>
              <a:ea typeface="楷体_GB2312" pitchFamily="49" charset="-122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336550" y="571472"/>
            <a:ext cx="8572500" cy="544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600" b="1" dirty="0" smtClean="0">
                <a:latin typeface="黑体" pitchFamily="2" charset="-122"/>
                <a:ea typeface="黑体" pitchFamily="2" charset="-122"/>
              </a:rPr>
              <a:t>    （二</a:t>
            </a:r>
            <a:r>
              <a:rPr lang="zh-CN" altLang="en-US" sz="2600" b="1" dirty="0">
                <a:latin typeface="黑体" pitchFamily="2" charset="-122"/>
                <a:ea typeface="黑体" pitchFamily="2" charset="-122"/>
              </a:rPr>
              <a:t>）</a:t>
            </a:r>
            <a:r>
              <a:rPr lang="zh-CN" altLang="zh-CN" sz="2600" b="1" dirty="0">
                <a:latin typeface="黑体" pitchFamily="2" charset="-122"/>
                <a:ea typeface="黑体" pitchFamily="2" charset="-122"/>
              </a:rPr>
              <a:t>较高要求层次</a:t>
            </a:r>
            <a:endParaRPr lang="zh-CN" altLang="en-US" sz="2600" b="1" dirty="0">
              <a:latin typeface="黑体" pitchFamily="2" charset="-122"/>
              <a:ea typeface="黑体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600" dirty="0">
                <a:latin typeface="楷体_GB2312" pitchFamily="49" charset="-122"/>
                <a:ea typeface="楷体_GB2312" pitchFamily="49" charset="-122"/>
              </a:rPr>
              <a:t>   </a:t>
            </a:r>
            <a:r>
              <a:rPr lang="en-US" altLang="zh-CN" sz="2600" dirty="0" smtClean="0">
                <a:latin typeface="楷体_GB2312" pitchFamily="49" charset="-122"/>
                <a:ea typeface="楷体_GB2312" pitchFamily="49" charset="-122"/>
              </a:rPr>
              <a:t>   </a:t>
            </a:r>
            <a:r>
              <a:rPr lang="en-US" altLang="zh-CN" sz="2600" dirty="0" smtClean="0">
                <a:latin typeface="Times New Roman" pitchFamily="18" charset="0"/>
                <a:ea typeface="楷体_GB2312" pitchFamily="49" charset="-122"/>
              </a:rPr>
              <a:t>1</a:t>
            </a:r>
            <a:r>
              <a:rPr lang="en-US" altLang="zh-CN" sz="2600" dirty="0" smtClean="0">
                <a:latin typeface="楷体_GB2312" pitchFamily="49" charset="-122"/>
                <a:ea typeface="楷体_GB2312" pitchFamily="49" charset="-122"/>
              </a:rPr>
              <a:t>. </a:t>
            </a:r>
            <a:r>
              <a:rPr lang="zh-CN" altLang="en-US" sz="2600" dirty="0" smtClean="0">
                <a:latin typeface="楷体_GB2312" pitchFamily="49" charset="-122"/>
                <a:ea typeface="楷体_GB2312" pitchFamily="49" charset="-122"/>
              </a:rPr>
              <a:t>重点</a:t>
            </a:r>
            <a:endParaRPr lang="zh-CN" altLang="en-US" sz="2600" dirty="0">
              <a:latin typeface="Times New Roman" pitchFamily="18" charset="0"/>
              <a:ea typeface="楷体_GB2312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600" dirty="0">
                <a:latin typeface="Times New Roman" pitchFamily="18" charset="0"/>
                <a:ea typeface="楷体_GB2312" pitchFamily="49" charset="-122"/>
              </a:rPr>
              <a:t>       </a:t>
            </a:r>
            <a:r>
              <a:rPr lang="en-US" altLang="zh-CN" sz="2600" dirty="0" smtClean="0">
                <a:latin typeface="Times New Roman" pitchFamily="18" charset="0"/>
                <a:ea typeface="楷体_GB2312" pitchFamily="49" charset="-122"/>
              </a:rPr>
              <a:t> </a:t>
            </a:r>
            <a:r>
              <a:rPr lang="zh-CN" altLang="en-US" sz="2600" dirty="0" smtClean="0">
                <a:latin typeface="Times New Roman" pitchFamily="18" charset="0"/>
                <a:ea typeface="楷体_GB2312" pitchFamily="49" charset="-122"/>
              </a:rPr>
              <a:t>（</a:t>
            </a:r>
            <a:r>
              <a:rPr lang="en-US" altLang="zh-CN" sz="2600" dirty="0">
                <a:latin typeface="Times New Roman" pitchFamily="18" charset="0"/>
                <a:ea typeface="楷体_GB2312" pitchFamily="49" charset="-122"/>
              </a:rPr>
              <a:t>1</a:t>
            </a:r>
            <a:r>
              <a:rPr lang="zh-CN" altLang="en-US" sz="2600" dirty="0">
                <a:latin typeface="Times New Roman" pitchFamily="18" charset="0"/>
                <a:ea typeface="楷体_GB2312" pitchFamily="49" charset="-122"/>
              </a:rPr>
              <a:t>）</a:t>
            </a:r>
            <a:r>
              <a:rPr lang="zh-CN" altLang="en-US" sz="2600" dirty="0" smtClean="0">
                <a:latin typeface="Times New Roman" pitchFamily="18" charset="0"/>
                <a:ea typeface="楷体_GB2312" pitchFamily="49" charset="-122"/>
              </a:rPr>
              <a:t>学习 </a:t>
            </a:r>
            <a:r>
              <a:rPr lang="en-US" altLang="zh-CN" sz="2600" dirty="0" smtClean="0">
                <a:latin typeface="Times New Roman" pitchFamily="18" charset="0"/>
                <a:ea typeface="楷体_GB2312" pitchFamily="49" charset="-122"/>
              </a:rPr>
              <a:t>Reading more</a:t>
            </a:r>
            <a:r>
              <a:rPr lang="zh-CN" altLang="en-US" sz="2600" dirty="0" smtClean="0">
                <a:latin typeface="Times New Roman" pitchFamily="18" charset="0"/>
                <a:ea typeface="楷体_GB2312" pitchFamily="49" charset="-122"/>
              </a:rPr>
              <a:t>（</a:t>
            </a:r>
            <a:r>
              <a:rPr lang="zh-CN" altLang="en-US" sz="2600" dirty="0">
                <a:latin typeface="Times New Roman" pitchFamily="18" charset="0"/>
                <a:ea typeface="楷体_GB2312" pitchFamily="49" charset="-122"/>
              </a:rPr>
              <a:t>读写提高）短文中的词汇、阅读理解。</a:t>
            </a:r>
          </a:p>
          <a:p>
            <a:pPr>
              <a:lnSpc>
                <a:spcPct val="150000"/>
              </a:lnSpc>
            </a:pPr>
            <a:r>
              <a:rPr lang="en-US" altLang="zh-CN" sz="2600" dirty="0">
                <a:latin typeface="Times New Roman" pitchFamily="18" charset="0"/>
                <a:ea typeface="楷体_GB2312" pitchFamily="49" charset="-122"/>
              </a:rPr>
              <a:t>       </a:t>
            </a:r>
            <a:r>
              <a:rPr lang="en-US" altLang="zh-CN" sz="2600" dirty="0" smtClean="0">
                <a:latin typeface="Times New Roman" pitchFamily="18" charset="0"/>
                <a:ea typeface="楷体_GB2312" pitchFamily="49" charset="-122"/>
              </a:rPr>
              <a:t> </a:t>
            </a:r>
            <a:r>
              <a:rPr lang="zh-CN" altLang="en-US" sz="2600" dirty="0" smtClean="0">
                <a:latin typeface="Times New Roman" pitchFamily="18" charset="0"/>
                <a:ea typeface="楷体_GB2312" pitchFamily="49" charset="-122"/>
              </a:rPr>
              <a:t>（</a:t>
            </a:r>
            <a:r>
              <a:rPr lang="en-US" altLang="zh-CN" sz="2600" dirty="0">
                <a:latin typeface="Times New Roman" pitchFamily="18" charset="0"/>
                <a:ea typeface="楷体_GB2312" pitchFamily="49" charset="-122"/>
              </a:rPr>
              <a:t>2</a:t>
            </a:r>
            <a:r>
              <a:rPr lang="zh-CN" altLang="en-US" sz="2600" dirty="0">
                <a:latin typeface="Times New Roman" pitchFamily="18" charset="0"/>
                <a:ea typeface="楷体_GB2312" pitchFamily="49" charset="-122"/>
              </a:rPr>
              <a:t>）写出自我介绍短信。</a:t>
            </a:r>
            <a:endParaRPr lang="en-US" altLang="zh-CN" sz="2600" dirty="0">
              <a:latin typeface="Times New Roman" pitchFamily="18" charset="0"/>
              <a:ea typeface="楷体_GB2312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600" dirty="0">
                <a:latin typeface="Times New Roman" pitchFamily="18" charset="0"/>
                <a:ea typeface="楷体_GB2312" pitchFamily="49" charset="-122"/>
              </a:rPr>
              <a:t>    </a:t>
            </a:r>
            <a:r>
              <a:rPr lang="zh-CN" altLang="en-US" sz="2600" dirty="0" smtClean="0">
                <a:latin typeface="Times New Roman" pitchFamily="18" charset="0"/>
                <a:ea typeface="楷体_GB2312" pitchFamily="49" charset="-122"/>
              </a:rPr>
              <a:t>    </a:t>
            </a:r>
            <a:r>
              <a:rPr lang="en-US" altLang="zh-CN" sz="2600" dirty="0">
                <a:latin typeface="Times New Roman" pitchFamily="18" charset="0"/>
                <a:ea typeface="楷体_GB2312" pitchFamily="49" charset="-122"/>
              </a:rPr>
              <a:t>2</a:t>
            </a:r>
            <a:r>
              <a:rPr lang="en-US" altLang="zh-CN" sz="2600" dirty="0" smtClean="0">
                <a:latin typeface="楷体_GB2312" pitchFamily="49" charset="-122"/>
                <a:ea typeface="楷体_GB2312" pitchFamily="49" charset="-122"/>
              </a:rPr>
              <a:t>. </a:t>
            </a:r>
            <a:r>
              <a:rPr lang="zh-CN" altLang="en-US" sz="2600" dirty="0" smtClean="0">
                <a:latin typeface="楷体_GB2312" pitchFamily="49" charset="-122"/>
                <a:ea typeface="楷体_GB2312" pitchFamily="49" charset="-122"/>
              </a:rPr>
              <a:t>难点</a:t>
            </a:r>
            <a:endParaRPr lang="zh-CN" altLang="en-US" sz="2600" dirty="0">
              <a:latin typeface="Times New Roman" pitchFamily="18" charset="0"/>
              <a:ea typeface="楷体_GB2312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600" dirty="0">
                <a:latin typeface="Times New Roman" pitchFamily="18" charset="0"/>
                <a:ea typeface="楷体_GB2312" pitchFamily="49" charset="-122"/>
              </a:rPr>
              <a:t>        </a:t>
            </a:r>
            <a:r>
              <a:rPr lang="zh-CN" altLang="en-US" sz="2600" dirty="0">
                <a:latin typeface="Times New Roman" pitchFamily="18" charset="0"/>
                <a:ea typeface="楷体_GB2312" pitchFamily="49" charset="-122"/>
              </a:rPr>
              <a:t>（</a:t>
            </a:r>
            <a:r>
              <a:rPr lang="en-US" altLang="zh-CN" sz="2600" dirty="0">
                <a:latin typeface="Times New Roman" pitchFamily="18" charset="0"/>
                <a:ea typeface="楷体_GB2312" pitchFamily="49" charset="-122"/>
              </a:rPr>
              <a:t>1</a:t>
            </a:r>
            <a:r>
              <a:rPr lang="zh-CN" altLang="en-US" sz="2600" dirty="0">
                <a:latin typeface="Times New Roman" pitchFamily="18" charset="0"/>
                <a:ea typeface="楷体_GB2312" pitchFamily="49" charset="-122"/>
              </a:rPr>
              <a:t>）短信，个人信息中的地址顺序的口头笔头表达。</a:t>
            </a:r>
          </a:p>
          <a:p>
            <a:pPr>
              <a:lnSpc>
                <a:spcPct val="150000"/>
              </a:lnSpc>
            </a:pPr>
            <a:r>
              <a:rPr lang="en-US" altLang="zh-CN" sz="2600" dirty="0">
                <a:latin typeface="Times New Roman" pitchFamily="18" charset="0"/>
                <a:ea typeface="楷体_GB2312" pitchFamily="49" charset="-122"/>
              </a:rPr>
              <a:t>        </a:t>
            </a:r>
            <a:r>
              <a:rPr lang="zh-CN" altLang="en-US" sz="2600" dirty="0">
                <a:latin typeface="Times New Roman" pitchFamily="18" charset="0"/>
                <a:ea typeface="楷体_GB2312" pitchFamily="49" charset="-122"/>
              </a:rPr>
              <a:t>（</a:t>
            </a:r>
            <a:r>
              <a:rPr lang="en-US" altLang="zh-CN" sz="2600" dirty="0">
                <a:latin typeface="Times New Roman" pitchFamily="18" charset="0"/>
                <a:ea typeface="楷体_GB2312" pitchFamily="49" charset="-122"/>
              </a:rPr>
              <a:t>2</a:t>
            </a:r>
            <a:r>
              <a:rPr lang="zh-CN" altLang="en-US" sz="2600" dirty="0">
                <a:latin typeface="Times New Roman" pitchFamily="18" charset="0"/>
                <a:ea typeface="楷体_GB2312" pitchFamily="49" charset="-122"/>
              </a:rPr>
              <a:t>）</a:t>
            </a:r>
            <a:r>
              <a:rPr lang="zh-CN" altLang="en-US" sz="2400" dirty="0">
                <a:latin typeface="楷体_GB2312" pitchFamily="49" charset="-122"/>
                <a:ea typeface="楷体_GB2312" pitchFamily="49" charset="-122"/>
              </a:rPr>
              <a:t>音标表中一些与字母写法与发音不同的音标的认读。</a:t>
            </a:r>
            <a:endParaRPr lang="en-US" altLang="zh-CN" sz="2400" dirty="0">
              <a:latin typeface="楷体_GB2312" pitchFamily="49" charset="-122"/>
              <a:ea typeface="楷体_GB2312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600" dirty="0">
                <a:latin typeface="Times New Roman" pitchFamily="18" charset="0"/>
                <a:ea typeface="楷体_GB2312" pitchFamily="49" charset="-122"/>
              </a:rPr>
              <a:t> </a:t>
            </a:r>
            <a:endParaRPr lang="en-US" altLang="zh-CN" sz="2600" dirty="0">
              <a:latin typeface="Times New Roman" pitchFamily="18" charset="0"/>
              <a:ea typeface="楷体_GB2312" pitchFamily="49" charset="-122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614</TotalTime>
  <Words>183</Words>
  <Application>Microsoft Office PowerPoint</Application>
  <PresentationFormat>全屏显示(4:3)</PresentationFormat>
  <Paragraphs>19</Paragraphs>
  <Slides>3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4" baseType="lpstr">
      <vt:lpstr>Office 主题</vt:lpstr>
      <vt:lpstr>幻灯片 1</vt:lpstr>
      <vt:lpstr>幻灯片 2</vt:lpstr>
      <vt:lpstr>幻灯片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cp:lastModifiedBy>admin</cp:lastModifiedBy>
  <cp:revision>175</cp:revision>
  <dcterms:modified xsi:type="dcterms:W3CDTF">2015-09-08T00:32:50Z</dcterms:modified>
</cp:coreProperties>
</file>