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handoutMasterIdLst>
    <p:handoutMasterId r:id="rId14"/>
  </p:handoutMasterIdLst>
  <p:sldIdLst>
    <p:sldId id="277" r:id="rId3"/>
    <p:sldId id="276" r:id="rId4"/>
    <p:sldId id="262" r:id="rId5"/>
    <p:sldId id="278" r:id="rId6"/>
    <p:sldId id="263" r:id="rId7"/>
    <p:sldId id="264" r:id="rId8"/>
    <p:sldId id="265" r:id="rId9"/>
    <p:sldId id="266" r:id="rId10"/>
    <p:sldId id="267" r:id="rId11"/>
    <p:sldId id="268" r:id="rId1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74" autoAdjust="0"/>
    <p:restoredTop sz="98723" autoAdjust="0"/>
  </p:normalViewPr>
  <p:slideViewPr>
    <p:cSldViewPr>
      <p:cViewPr varScale="1">
        <p:scale>
          <a:sx n="66" d="100"/>
          <a:sy n="66" d="100"/>
        </p:scale>
        <p:origin x="-1446" y="-96"/>
      </p:cViewPr>
      <p:guideLst>
        <p:guide orient="horz" pos="391"/>
        <p:guide orient="horz" pos="210"/>
        <p:guide orient="horz" pos="3929"/>
        <p:guide pos="5511"/>
        <p:guide pos="703"/>
        <p:guide pos="249"/>
        <p:guide pos="2898"/>
      </p:guideLst>
    </p:cSldViewPr>
  </p:slideViewPr>
  <p:notesTextViewPr>
    <p:cViewPr>
      <p:scale>
        <a:sx n="100" d="100"/>
        <a:sy n="100" d="100"/>
      </p:scale>
      <p:origin x="0" y="0"/>
    </p:cViewPr>
  </p:notesTextViewPr>
  <p:notesViewPr>
    <p:cSldViewPr>
      <p:cViewPr varScale="1">
        <p:scale>
          <a:sx n="51" d="100"/>
          <a:sy n="51" d="100"/>
        </p:scale>
        <p:origin x="-2910" y="-108"/>
      </p:cViewPr>
      <p:guideLst>
        <p:guide orient="horz" pos="2880"/>
        <p:guide pos="2174"/>
      </p:guideLst>
    </p:cSldViewPr>
  </p:notesViewPr>
  <p:gridSpacing cx="72009" cy="7200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10.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23DE30BA-F256-42AF-9FDC-24049B161ED9}" type="datetimeFigureOut">
              <a:rPr lang="zh-CN" altLang="en-US"/>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BD5512CC-3E78-401B-B5E4-D2E38FB5ABDE}"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E9AA0A-78B9-4007-B8FE-7BEFFDAA429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12D7AF-A131-4718-B5D7-275402C0EFC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112D7AF-A131-4718-B5D7-275402C0EFC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FCDEB03-2E96-4039-8808-BAF9F57A755C}"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F2F6EF8-BEF4-45EE-8FED-FA66DF0263C2}"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63F1195-A5AD-4200-ABFC-9C4C216D51C8}"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168A16-68B7-4591-BB80-9F461086B050}"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8B196343-8C0B-4BD3-AAE9-43D4404D132B}"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AE55DF0-2066-43EF-9967-10944865CDBA}"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545E06-4A50-4FC0-ADE3-129B87654001}"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C0DEAF4-486F-4C92-A9B8-A2ED1A83AF0E}"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976939F-6142-4A7B-B3C7-4918A19FC8CB}"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569545F4-6924-4EAF-A785-91A5D8378DEB}"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68325AC-D0C2-4082-889C-A0FE1DD82E3B}"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C509DA9-7342-48F7-881F-C27BBA531299}"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7BC4EB2-7FA3-46C8-B805-DC23B02EF978}"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01C25D3-AD5A-49C7-AAEB-F6709FEFAB93}"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64654205-26DB-4E7F-AA76-EBC70BB91FC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685E48A-6783-48D5-AD52-F45F69604EE7}"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A1C0D1D7-DAB3-4D63-A098-BC2FA24D1DFE}"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DB0CCF2-4452-4EF7-9D97-0F5D93D7E245}"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8E8424D-FB15-4F1F-83E4-17D6E0BDC8F0}"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277F129-BF4F-4D8E-BDFE-26D830EC8CAA}"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8386447-D4F1-4859-A0B3-80D3B2668AB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F73C8A0-63D6-4F53-A335-25C8BD3A6177}"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lvl1pPr>
              <a:defRPr/>
            </a:lvl1pPr>
          </a:lstStyle>
          <a:p>
            <a:pPr>
              <a:defRPr/>
            </a:pPr>
            <a:fld id="{C33200B5-11F5-4419-A698-0ED21558D1A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3B014E6-0A6B-4ABF-BFBB-CA1B9E5F61B2}"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497D1B38-2AC8-46EA-B878-7BEBD6761EC7}" type="datetimeFigureOut">
              <a:rPr lang="zh-CN" altLang="en-US"/>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4A3508CC-5581-4F22-8EFC-0D5C5997BC7C}"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42000"/>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428728" y="1928802"/>
            <a:ext cx="6268063" cy="1785104"/>
          </a:xfrm>
          <a:prstGeom prst="rect">
            <a:avLst/>
          </a:prstGeom>
        </p:spPr>
        <p:txBody>
          <a:bodyPr wrap="none">
            <a:spAutoFit/>
          </a:bodyPr>
          <a:lstStyle/>
          <a:p>
            <a:pPr lvl="0" algn="ctr" fontAlgn="auto">
              <a:spcBef>
                <a:spcPts val="0"/>
              </a:spcBef>
              <a:spcAft>
                <a:spcPts val="0"/>
              </a:spcAft>
              <a:defRPr/>
            </a:pPr>
            <a:r>
              <a:rPr lang="zh-CN" altLang="en-US" sz="4000" b="1" spc="300" dirty="0" smtClean="0">
                <a:solidFill>
                  <a:prstClr val="black"/>
                </a:solidFill>
                <a:latin typeface="黑体" panose="02010609060101010101" pitchFamily="2" charset="-122"/>
                <a:ea typeface="黑体" panose="02010609060101010101" pitchFamily="2" charset="-122"/>
              </a:rPr>
              <a:t>四、教材特点与设计思路</a:t>
            </a:r>
            <a:endParaRPr lang="zh-CN" altLang="en-US" sz="4000" b="1" spc="300" dirty="0" smtClean="0">
              <a:solidFill>
                <a:prstClr val="black"/>
              </a:solidFill>
              <a:latin typeface="黑体" panose="02010609060101010101" pitchFamily="2" charset="-122"/>
              <a:ea typeface="黑体" panose="02010609060101010101" pitchFamily="2" charset="-122"/>
            </a:endParaRPr>
          </a:p>
          <a:p>
            <a:pPr lvl="0" algn="ctr" fontAlgn="auto">
              <a:spcBef>
                <a:spcPts val="0"/>
              </a:spcBef>
              <a:spcAft>
                <a:spcPts val="0"/>
              </a:spcAft>
              <a:defRPr/>
            </a:pPr>
            <a:endParaRPr lang="en-US" altLang="zh-CN" sz="4000" b="1" spc="300" dirty="0" smtClean="0">
              <a:solidFill>
                <a:prstClr val="black"/>
              </a:solidFill>
              <a:latin typeface="黑体" panose="02010609060101010101" pitchFamily="2" charset="-122"/>
              <a:ea typeface="黑体" panose="02010609060101010101" pitchFamily="2" charset="-122"/>
            </a:endParaRPr>
          </a:p>
          <a:p>
            <a:pPr lvl="0" algn="ctr" fontAlgn="auto">
              <a:spcBef>
                <a:spcPts val="0"/>
              </a:spcBef>
              <a:spcAft>
                <a:spcPts val="0"/>
              </a:spcAft>
              <a:defRPr/>
            </a:pPr>
            <a:r>
              <a:rPr lang="zh-CN" altLang="en-US" sz="3000" b="1" spc="300" dirty="0" smtClean="0">
                <a:solidFill>
                  <a:prstClr val="black"/>
                </a:solidFill>
                <a:latin typeface="黑体" panose="02010609060101010101" pitchFamily="2" charset="-122"/>
                <a:ea typeface="楷体_GB2312"/>
              </a:rPr>
              <a:t>教材主编：牛长清</a:t>
            </a:r>
            <a:endParaRPr lang="zh-CN" altLang="en-US" sz="3000" b="1" spc="300" dirty="0">
              <a:solidFill>
                <a:prstClr val="black"/>
              </a:solidFill>
              <a:latin typeface="宋体" panose="02010600030101010101" pitchFamily="2" charset="-122"/>
              <a:ea typeface="楷体_GB231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28604"/>
            <a:ext cx="8574088" cy="1291590"/>
          </a:xfrm>
          <a:prstGeom prst="rect">
            <a:avLst/>
          </a:prstGeom>
          <a:noFill/>
          <a:ln w="9525">
            <a:noFill/>
            <a:miter lim="800000"/>
          </a:ln>
        </p:spPr>
        <p:txBody>
          <a:bodyPr>
            <a:spAutoFit/>
          </a:bodyPr>
          <a:lstStyle/>
          <a:p>
            <a:pPr>
              <a:lnSpc>
                <a:spcPct val="150000"/>
              </a:lnSpc>
            </a:pPr>
            <a:r>
              <a:rPr lang="zh-CN" altLang="en-US" sz="2600" b="1" dirty="0" smtClean="0">
                <a:solidFill>
                  <a:prstClr val="black"/>
                </a:solidFill>
                <a:latin typeface="黑体" panose="02010609060101010101" pitchFamily="2" charset="-122"/>
                <a:ea typeface="楷体_GB2312"/>
              </a:rPr>
              <a:t>    教科版</a:t>
            </a:r>
            <a:r>
              <a:rPr lang="en-US" altLang="zh-CN" sz="2600" b="1" dirty="0" smtClean="0">
                <a:solidFill>
                  <a:prstClr val="black"/>
                </a:solidFill>
                <a:latin typeface="黑体" panose="02010609060101010101" pitchFamily="2" charset="-122"/>
                <a:ea typeface="楷体_GB2312"/>
                <a:sym typeface="+mn-ea"/>
              </a:rPr>
              <a:t>《</a:t>
            </a:r>
            <a:r>
              <a:rPr lang="zh-CN" altLang="en-US" sz="2600" b="1" dirty="0" smtClean="0">
                <a:solidFill>
                  <a:prstClr val="black"/>
                </a:solidFill>
                <a:latin typeface="黑体" panose="02010609060101010101" pitchFamily="2" charset="-122"/>
                <a:ea typeface="楷体_GB2312"/>
              </a:rPr>
              <a:t>中等职业教育课程改革国家规划新教材：英语</a:t>
            </a:r>
            <a:r>
              <a:rPr lang="zh-CN" altLang="en-US" sz="2600" b="1" dirty="0" smtClean="0">
                <a:solidFill>
                  <a:prstClr val="black"/>
                </a:solidFill>
                <a:latin typeface="楷体" panose="02010609060101010101" charset="-122"/>
                <a:ea typeface="楷体" panose="02010609060101010101" charset="-122"/>
              </a:rPr>
              <a:t>·</a:t>
            </a:r>
            <a:r>
              <a:rPr lang="zh-CN" altLang="en-US" sz="2600" b="1" dirty="0" smtClean="0">
                <a:solidFill>
                  <a:prstClr val="black"/>
                </a:solidFill>
                <a:latin typeface="黑体" panose="02010609060101010101" pitchFamily="2" charset="-122"/>
                <a:ea typeface="楷体_GB2312"/>
              </a:rPr>
              <a:t>修订版</a:t>
            </a:r>
            <a:r>
              <a:rPr lang="en-US" altLang="zh-CN" sz="2600" b="1" dirty="0" smtClean="0">
                <a:solidFill>
                  <a:prstClr val="black"/>
                </a:solidFill>
                <a:latin typeface="黑体" panose="02010609060101010101" pitchFamily="2" charset="-122"/>
                <a:ea typeface="楷体_GB2312"/>
              </a:rPr>
              <a:t>》</a:t>
            </a:r>
            <a:endParaRPr lang="zh-CN" altLang="en-US" sz="2600" b="1" dirty="0">
              <a:solidFill>
                <a:schemeClr val="accent2"/>
              </a:solidFill>
              <a:latin typeface="黑体" panose="02010609060101010101" pitchFamily="2" charset="-122"/>
              <a:ea typeface="楷体_GB2312"/>
            </a:endParaRPr>
          </a:p>
        </p:txBody>
      </p:sp>
      <p:sp>
        <p:nvSpPr>
          <p:cNvPr id="4" name="TextBox 3"/>
          <p:cNvSpPr txBox="1">
            <a:spLocks noChangeArrowheads="1"/>
          </p:cNvSpPr>
          <p:nvPr/>
        </p:nvSpPr>
        <p:spPr bwMode="auto">
          <a:xfrm>
            <a:off x="314325" y="1643050"/>
            <a:ext cx="8574088" cy="4892675"/>
          </a:xfrm>
          <a:prstGeom prst="rect">
            <a:avLst/>
          </a:prstGeom>
          <a:noFill/>
          <a:ln w="9525">
            <a:noFill/>
            <a:miter lim="800000"/>
          </a:ln>
        </p:spPr>
        <p:txBody>
          <a:bodyPr>
            <a:spAutoFit/>
          </a:bodyPr>
          <a:lstStyle/>
          <a:p>
            <a:pPr>
              <a:lnSpc>
                <a:spcPct val="150000"/>
              </a:lnSpc>
            </a:pPr>
            <a:r>
              <a:rPr lang="zh-CN" altLang="en-US" sz="2600" b="1" dirty="0">
                <a:latin typeface="黑体" panose="02010609060101010101" pitchFamily="2" charset="-122"/>
                <a:ea typeface="黑体" panose="02010609060101010101" pitchFamily="2" charset="-122"/>
              </a:rPr>
              <a:t>（一）概述</a:t>
            </a:r>
            <a:endParaRPr lang="zh-CN" altLang="en-US" sz="2600" b="1" dirty="0">
              <a:latin typeface="黑体" panose="02010609060101010101" pitchFamily="2" charset="-122"/>
              <a:ea typeface="黑体" panose="02010609060101010101" pitchFamily="2" charset="-122"/>
            </a:endParaRPr>
          </a:p>
          <a:p>
            <a:pPr>
              <a:lnSpc>
                <a:spcPct val="150000"/>
              </a:lnSpc>
            </a:pPr>
            <a:r>
              <a:rPr lang="zh-CN" altLang="en-US" sz="2600" b="1" dirty="0">
                <a:latin typeface="黑体" panose="02010609060101010101" pitchFamily="2" charset="-122"/>
                <a:ea typeface="黑体" panose="02010609060101010101" pitchFamily="2" charset="-122"/>
              </a:rPr>
              <a:t>    </a:t>
            </a:r>
            <a:r>
              <a:rPr lang="zh-CN" altLang="en-US" sz="2600" dirty="0">
                <a:latin typeface="楷体_GB2312" pitchFamily="49" charset="-122"/>
                <a:ea typeface="楷体_GB2312" pitchFamily="49" charset="-122"/>
              </a:rPr>
              <a:t>本套</a:t>
            </a:r>
            <a:r>
              <a:rPr lang="zh-CN" altLang="en-US" sz="2600" dirty="0" smtClean="0">
                <a:latin typeface="楷体_GB2312" pitchFamily="49" charset="-122"/>
                <a:ea typeface="楷体_GB2312" pitchFamily="49" charset="-122"/>
              </a:rPr>
              <a:t>教材以</a:t>
            </a:r>
            <a:r>
              <a:rPr lang="en-US" altLang="zh-CN" sz="2600" dirty="0" smtClean="0">
                <a:latin typeface="楷体_GB2312" pitchFamily="49" charset="-122"/>
                <a:ea typeface="楷体_GB2312" pitchFamily="49" charset="-122"/>
              </a:rPr>
              <a:t> </a:t>
            </a:r>
            <a:r>
              <a:rPr lang="en-US" altLang="zh-CN" sz="2600" dirty="0">
                <a:latin typeface="Times New Roman" panose="02020603050405020304" pitchFamily="18" charset="0"/>
                <a:ea typeface="楷体_GB2312" pitchFamily="49" charset="-122"/>
                <a:cs typeface="Times New Roman" panose="02020603050405020304" pitchFamily="18" charset="0"/>
              </a:rPr>
              <a:t>2009 </a:t>
            </a:r>
            <a:r>
              <a:rPr lang="zh-CN" altLang="en-US" sz="2600" dirty="0">
                <a:latin typeface="楷体_GB2312" pitchFamily="49" charset="-122"/>
                <a:ea typeface="楷体_GB2312" pitchFamily="49" charset="-122"/>
              </a:rPr>
              <a:t>年教育部颁发的中职英语教学大纲</a:t>
            </a:r>
            <a:r>
              <a:rPr lang="zh-CN" altLang="en-US" sz="2600" dirty="0" smtClean="0">
                <a:latin typeface="楷体_GB2312" pitchFamily="49" charset="-122"/>
                <a:ea typeface="楷体_GB2312" pitchFamily="49" charset="-122"/>
              </a:rPr>
              <a:t>为依据</a:t>
            </a:r>
            <a:r>
              <a:rPr lang="zh-CN" altLang="en-US" sz="2600" dirty="0">
                <a:latin typeface="楷体_GB2312" pitchFamily="49" charset="-122"/>
                <a:ea typeface="楷体_GB2312" pitchFamily="49" charset="-122"/>
              </a:rPr>
              <a:t>，教学难度</a:t>
            </a:r>
            <a:r>
              <a:rPr lang="zh-CN" altLang="en-US" sz="2600" dirty="0" smtClean="0">
                <a:latin typeface="楷体_GB2312" pitchFamily="49" charset="-122"/>
                <a:ea typeface="楷体_GB2312" pitchFamily="49" charset="-122"/>
              </a:rPr>
              <a:t>以变化</a:t>
            </a:r>
            <a:r>
              <a:rPr lang="zh-CN" altLang="en-US" sz="2600" dirty="0">
                <a:latin typeface="楷体_GB2312" pitchFamily="49" charset="-122"/>
                <a:ea typeface="楷体_GB2312" pitchFamily="49" charset="-122"/>
              </a:rPr>
              <a:t>了的学生英语学习基础状况为依据，教学规律以中职学生的心智、认知特点为依据进行编写的。</a:t>
            </a:r>
            <a:endParaRPr lang="zh-CN" altLang="en-US" sz="2600" dirty="0">
              <a:latin typeface="楷体_GB2312" pitchFamily="49" charset="-122"/>
              <a:ea typeface="楷体_GB2312" pitchFamily="49" charset="-122"/>
            </a:endParaRPr>
          </a:p>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zh-CN" altLang="en-US" sz="2600" b="1" dirty="0" smtClean="0">
                <a:latin typeface="楷体_GB2312" pitchFamily="49" charset="-122"/>
                <a:ea typeface="楷体_GB2312" pitchFamily="49" charset="-122"/>
              </a:rPr>
              <a:t>本</a:t>
            </a:r>
            <a:r>
              <a:rPr lang="zh-CN" altLang="en-US" sz="2600" b="1" dirty="0">
                <a:latin typeface="楷体_GB2312" pitchFamily="49" charset="-122"/>
                <a:ea typeface="楷体_GB2312" pitchFamily="49" charset="-122"/>
              </a:rPr>
              <a:t>套</a:t>
            </a:r>
            <a:r>
              <a:rPr lang="zh-CN" altLang="en-US" sz="2600" b="1" dirty="0" smtClean="0">
                <a:latin typeface="楷体_GB2312" pitchFamily="49" charset="-122"/>
                <a:ea typeface="楷体_GB2312" pitchFamily="49" charset="-122"/>
              </a:rPr>
              <a:t>教材落实</a:t>
            </a:r>
            <a:r>
              <a:rPr lang="zh-CN" altLang="en-US" sz="2600" b="1" dirty="0">
                <a:latin typeface="楷体_GB2312" pitchFamily="49" charset="-122"/>
                <a:ea typeface="楷体_GB2312" pitchFamily="49" charset="-122"/>
              </a:rPr>
              <a:t>了大纲要求的基础模块的基本要求和较高要求两层次的教学内容</a:t>
            </a:r>
            <a:r>
              <a:rPr lang="zh-CN" altLang="en-US" sz="2600" b="1" dirty="0" smtClean="0">
                <a:latin typeface="楷体_GB2312" pitchFamily="49" charset="-122"/>
                <a:ea typeface="楷体_GB2312" pitchFamily="49" charset="-122"/>
              </a:rPr>
              <a:t>，是</a:t>
            </a:r>
            <a:r>
              <a:rPr lang="zh-CN" altLang="en-US" sz="2600" b="1" dirty="0">
                <a:latin typeface="楷体_GB2312" pitchFamily="49" charset="-122"/>
                <a:ea typeface="楷体_GB2312" pitchFamily="49" charset="-122"/>
              </a:rPr>
              <a:t>各专业</a:t>
            </a:r>
            <a:r>
              <a:rPr lang="zh-CN" altLang="en-US" sz="2600" b="1" dirty="0" smtClean="0">
                <a:latin typeface="楷体_GB2312" pitchFamily="49" charset="-122"/>
                <a:ea typeface="楷体_GB2312" pitchFamily="49" charset="-122"/>
              </a:rPr>
              <a:t>学生基础阶段必修课。</a:t>
            </a:r>
            <a:endParaRPr lang="zh-CN" altLang="en-US" sz="2600" b="1"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27595" y="458313"/>
            <a:ext cx="8709025" cy="2491740"/>
          </a:xfrm>
          <a:prstGeom prst="rect">
            <a:avLst/>
          </a:prstGeom>
          <a:noFill/>
          <a:ln w="9525">
            <a:noFill/>
            <a:miter lim="800000"/>
          </a:ln>
        </p:spPr>
        <p:txBody>
          <a:bodyPr>
            <a:spAutoFit/>
          </a:bodyPr>
          <a:lstStyle/>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zh-CN" altLang="en-US" sz="2600" dirty="0">
                <a:latin typeface="楷体_GB2312" pitchFamily="49" charset="-122"/>
                <a:ea typeface="楷体_GB2312" pitchFamily="49" charset="-122"/>
              </a:rPr>
              <a:t>本教材选材意义积极向上，着眼于学生社会人文素养的提高，语言材料体现实用性、时代性、发展性，贴近学生实际生活和未来职业，将通用日常语言与职业语言融合，体现职业教育特色</a:t>
            </a:r>
            <a:r>
              <a:rPr lang="zh-CN" altLang="en-US" sz="2600" dirty="0" smtClean="0">
                <a:latin typeface="楷体_GB2312" pitchFamily="49" charset="-122"/>
                <a:ea typeface="楷体_GB2312" pitchFamily="49" charset="-122"/>
              </a:rPr>
              <a:t>。    </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442595" y="440690"/>
            <a:ext cx="8271510" cy="4939030"/>
          </a:xfrm>
          <a:prstGeom prst="rect">
            <a:avLst/>
          </a:prstGeom>
          <a:noFill/>
          <a:ln w="9525">
            <a:noFill/>
            <a:miter lim="800000"/>
          </a:ln>
        </p:spPr>
        <p:txBody>
          <a:bodyPr wrap="square">
            <a:spAutoFit/>
          </a:bodyPr>
          <a:lstStyle/>
          <a:p>
            <a:pPr algn="just">
              <a:lnSpc>
                <a:spcPct val="150000"/>
              </a:lnSpc>
            </a:pPr>
            <a:r>
              <a:rPr lang="zh-CN" altLang="en-US" sz="2600" dirty="0" smtClean="0">
                <a:latin typeface="楷体_GB2312" pitchFamily="49" charset="-122"/>
                <a:ea typeface="楷体_GB2312" pitchFamily="49" charset="-122"/>
              </a:rPr>
              <a:t>    教材各单元的</a:t>
            </a:r>
            <a:r>
              <a:rPr lang="zh-CN" altLang="en-US" sz="2600" dirty="0">
                <a:latin typeface="楷体_GB2312" pitchFamily="49" charset="-122"/>
                <a:ea typeface="楷体_GB2312" pitchFamily="49" charset="-122"/>
              </a:rPr>
              <a:t>内容以功能性交际话题为主线贯穿</a:t>
            </a:r>
            <a:r>
              <a:rPr lang="zh-CN" altLang="en-US" sz="2600" dirty="0" smtClean="0">
                <a:latin typeface="楷体_GB2312" pitchFamily="49" charset="-122"/>
                <a:ea typeface="楷体_GB2312" pitchFamily="49" charset="-122"/>
              </a:rPr>
              <a:t>始终，</a:t>
            </a:r>
            <a:r>
              <a:rPr lang="zh-CN" altLang="en-US" sz="2600" dirty="0">
                <a:latin typeface="楷体_GB2312" pitchFamily="49" charset="-122"/>
                <a:ea typeface="楷体_GB2312" pitchFamily="49" charset="-122"/>
              </a:rPr>
              <a:t>以听说读写技能训练的活动为载体，使主话题的语言知识层层深入、逐步强化，具有内容学习时长足，知识复现率高的</a:t>
            </a:r>
            <a:r>
              <a:rPr lang="zh-CN" altLang="en-US" sz="2600" dirty="0" smtClean="0">
                <a:latin typeface="楷体_GB2312" pitchFamily="49" charset="-122"/>
                <a:ea typeface="楷体_GB2312" pitchFamily="49" charset="-122"/>
              </a:rPr>
              <a:t>特点。以任务驱动教学法实施教学，实现学生为学习主体、在任务活动中学，教师引导帮助学生、使其通过任务活动的训练过程，体验并习得语言知识与技</a:t>
            </a:r>
            <a:r>
              <a:rPr lang="zh-CN" altLang="en-US" sz="2800" dirty="0" smtClean="0">
                <a:latin typeface="楷体_GB2312" pitchFamily="49" charset="-122"/>
                <a:ea typeface="楷体_GB2312" pitchFamily="49" charset="-122"/>
              </a:rPr>
              <a:t>能。达到</a:t>
            </a:r>
            <a:r>
              <a:rPr lang="zh-CN" altLang="en-US" sz="2600" dirty="0" smtClean="0">
                <a:latin typeface="楷体_GB2312" pitchFamily="49" charset="-122"/>
                <a:ea typeface="楷体_GB2312" pitchFamily="49" charset="-122"/>
              </a:rPr>
              <a:t>学一点，练一点，归纳、总结一点，习得、掌握一点的目的。</a:t>
            </a:r>
            <a:endParaRPr lang="en-US" altLang="zh-CN" sz="2600" dirty="0" smtClean="0">
              <a:latin typeface="楷体_GB2312" pitchFamily="49" charset="-122"/>
              <a:ea typeface="楷体_GB2312" pitchFamily="49" charset="-122"/>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08544" y="489450"/>
            <a:ext cx="8713788" cy="4939814"/>
          </a:xfrm>
          <a:prstGeom prst="rect">
            <a:avLst/>
          </a:prstGeom>
          <a:noFill/>
          <a:ln w="9525">
            <a:noFill/>
            <a:miter lim="800000"/>
          </a:ln>
        </p:spPr>
        <p:txBody>
          <a:bodyPr>
            <a:spAutoFit/>
          </a:bodyPr>
          <a:lstStyle/>
          <a:p>
            <a:pPr>
              <a:lnSpc>
                <a:spcPct val="150000"/>
              </a:lnSpc>
            </a:pPr>
            <a:r>
              <a:rPr lang="zh-CN" altLang="en-US" sz="2800" b="1" dirty="0" smtClean="0">
                <a:latin typeface="黑体" panose="02010609060101010101" pitchFamily="2" charset="-122"/>
                <a:ea typeface="黑体" panose="02010609060101010101" pitchFamily="2" charset="-122"/>
              </a:rPr>
              <a:t>（</a:t>
            </a:r>
            <a:r>
              <a:rPr lang="zh-CN" altLang="zh-CN" sz="2800" b="1" dirty="0">
                <a:latin typeface="黑体" panose="02010609060101010101" pitchFamily="2" charset="-122"/>
                <a:ea typeface="黑体" panose="02010609060101010101" pitchFamily="2" charset="-122"/>
              </a:rPr>
              <a:t>二</a:t>
            </a:r>
            <a:r>
              <a:rPr lang="zh-CN" altLang="en-US" sz="2800" b="1" dirty="0">
                <a:latin typeface="黑体" panose="02010609060101010101" pitchFamily="2" charset="-122"/>
                <a:ea typeface="黑体" panose="02010609060101010101" pitchFamily="2" charset="-122"/>
              </a:rPr>
              <a:t>）</a:t>
            </a:r>
            <a:r>
              <a:rPr lang="zh-CN" altLang="zh-CN" sz="2800" b="1" dirty="0">
                <a:latin typeface="黑体" panose="02010609060101010101" pitchFamily="2" charset="-122"/>
                <a:ea typeface="黑体" panose="02010609060101010101" pitchFamily="2" charset="-122"/>
              </a:rPr>
              <a:t>教材体例，结构及使用方法</a:t>
            </a:r>
            <a:endParaRPr lang="en-US" altLang="zh-CN" sz="2800" b="1" dirty="0">
              <a:latin typeface="黑体" panose="02010609060101010101" pitchFamily="2" charset="-122"/>
              <a:ea typeface="黑体" panose="02010609060101010101" pitchFamily="2" charset="-122"/>
            </a:endParaRPr>
          </a:p>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en-US" altLang="zh-CN" sz="2600" dirty="0" smtClean="0">
                <a:latin typeface="楷体_GB2312" pitchFamily="49" charset="-122"/>
                <a:ea typeface="楷体_GB2312" pitchFamily="49" charset="-122"/>
              </a:rPr>
              <a:t>1. </a:t>
            </a:r>
            <a:r>
              <a:rPr lang="zh-CN" altLang="en-US" sz="2600" dirty="0" smtClean="0">
                <a:latin typeface="楷体_GB2312" pitchFamily="49" charset="-122"/>
                <a:ea typeface="楷体_GB2312" pitchFamily="49" charset="-122"/>
              </a:rPr>
              <a:t>教材</a:t>
            </a:r>
            <a:r>
              <a:rPr lang="zh-CN" altLang="en-US" sz="2600" dirty="0">
                <a:latin typeface="楷体_GB2312" pitchFamily="49" charset="-122"/>
                <a:ea typeface="楷体_GB2312" pitchFamily="49" charset="-122"/>
              </a:rPr>
              <a:t>的</a:t>
            </a:r>
            <a:r>
              <a:rPr lang="zh-CN" altLang="en-US" sz="2600" dirty="0" smtClean="0">
                <a:latin typeface="楷体_GB2312" pitchFamily="49" charset="-122"/>
                <a:ea typeface="楷体_GB2312" pitchFamily="49" charset="-122"/>
              </a:rPr>
              <a:t>体例为</a:t>
            </a:r>
            <a:r>
              <a:rPr lang="zh-CN" altLang="en-US" sz="2600" dirty="0">
                <a:latin typeface="楷体_GB2312" pitchFamily="49" charset="-122"/>
                <a:ea typeface="楷体_GB2312" pitchFamily="49" charset="-122"/>
              </a:rPr>
              <a:t>教案</a:t>
            </a:r>
            <a:r>
              <a:rPr lang="zh-CN" altLang="en-US" sz="2600" dirty="0" smtClean="0">
                <a:latin typeface="楷体_GB2312" pitchFamily="49" charset="-122"/>
                <a:ea typeface="楷体_GB2312" pitchFamily="49" charset="-122"/>
              </a:rPr>
              <a:t>式设计。</a:t>
            </a:r>
            <a:r>
              <a:rPr lang="zh-CN" altLang="en-US" sz="2600" dirty="0">
                <a:latin typeface="楷体_GB2312" pitchFamily="49" charset="-122"/>
                <a:ea typeface="楷体_GB2312" pitchFamily="49" charset="-122"/>
              </a:rPr>
              <a:t>教学步骤，内容呈现按基本要求内容与较高要求内容两层次</a:t>
            </a:r>
            <a:r>
              <a:rPr lang="zh-CN" altLang="en-US" sz="2600" dirty="0" smtClean="0">
                <a:latin typeface="楷体_GB2312" pitchFamily="49" charset="-122"/>
                <a:ea typeface="楷体_GB2312" pitchFamily="49" charset="-122"/>
              </a:rPr>
              <a:t>顺序排列。</a:t>
            </a:r>
            <a:r>
              <a:rPr lang="zh-CN" altLang="en-US" sz="2600" dirty="0">
                <a:latin typeface="楷体_GB2312" pitchFamily="49" charset="-122"/>
                <a:ea typeface="楷体_GB2312" pitchFamily="49" charset="-122"/>
              </a:rPr>
              <a:t>在力求完成教材提供的</a:t>
            </a:r>
            <a:r>
              <a:rPr lang="zh-CN" altLang="en-US" sz="2600" dirty="0" smtClean="0">
                <a:latin typeface="楷体_GB2312" pitchFamily="49" charset="-122"/>
                <a:ea typeface="楷体_GB2312" pitchFamily="49" charset="-122"/>
              </a:rPr>
              <a:t>教学主题内容</a:t>
            </a:r>
            <a:r>
              <a:rPr lang="zh-CN" altLang="en-US" sz="2600" dirty="0">
                <a:latin typeface="楷体_GB2312" pitchFamily="49" charset="-122"/>
                <a:ea typeface="楷体_GB2312" pitchFamily="49" charset="-122"/>
              </a:rPr>
              <a:t>前提下，教师可根据自己的学生基础</a:t>
            </a:r>
            <a:r>
              <a:rPr lang="zh-CN" altLang="en-US" sz="2600" dirty="0" smtClean="0">
                <a:latin typeface="楷体_GB2312" pitchFamily="49" charset="-122"/>
                <a:ea typeface="楷体_GB2312" pitchFamily="49" charset="-122"/>
              </a:rPr>
              <a:t>情况创造性</a:t>
            </a:r>
            <a:r>
              <a:rPr lang="zh-CN" altLang="en-US" sz="2600" dirty="0">
                <a:latin typeface="楷体_GB2312" pitchFamily="49" charset="-122"/>
                <a:ea typeface="楷体_GB2312" pitchFamily="49" charset="-122"/>
              </a:rPr>
              <a:t>地、机动、灵活地将教材各单元的内容或任务的次序从开始至某一节为止，也可跳跃挑择性重组，还可增加或删减重组。体现了教材使用方面的灵活性</a:t>
            </a:r>
            <a:r>
              <a:rPr lang="zh-CN" altLang="en-US" sz="2600" dirty="0" smtClean="0">
                <a:latin typeface="楷体_GB2312" pitchFamily="49" charset="-122"/>
                <a:ea typeface="楷体_GB2312" pitchFamily="49" charset="-122"/>
              </a:rPr>
              <a:t>。本教材便于</a:t>
            </a:r>
            <a:r>
              <a:rPr lang="zh-CN" altLang="en-US" sz="2600" dirty="0">
                <a:latin typeface="楷体_GB2312" pitchFamily="49" charset="-122"/>
                <a:ea typeface="楷体_GB2312" pitchFamily="49" charset="-122"/>
              </a:rPr>
              <a:t>教师教学，也便于学生自学</a:t>
            </a:r>
            <a:r>
              <a:rPr lang="zh-CN" altLang="en-US" sz="2600" dirty="0" smtClean="0">
                <a:latin typeface="楷体_GB2312" pitchFamily="49" charset="-122"/>
                <a:ea typeface="楷体_GB2312" pitchFamily="49" charset="-122"/>
              </a:rPr>
              <a:t>。 </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04813"/>
            <a:ext cx="8574088" cy="7344410"/>
          </a:xfrm>
          <a:prstGeom prst="rect">
            <a:avLst/>
          </a:prstGeom>
          <a:noFill/>
          <a:ln w="9525">
            <a:noFill/>
            <a:miter lim="800000"/>
          </a:ln>
        </p:spPr>
        <p:txBody>
          <a:bodyPr wrap="square">
            <a:spAutoFit/>
          </a:bodyPr>
          <a:lstStyle/>
          <a:p>
            <a:pPr>
              <a:lnSpc>
                <a:spcPct val="15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en-US" altLang="zh-CN" sz="2600" dirty="0" smtClean="0">
                <a:latin typeface="Times New Roman" panose="02020603050405020304" pitchFamily="18" charset="0"/>
                <a:ea typeface="楷体_GB2312" pitchFamily="49" charset="-122"/>
                <a:cs typeface="Times New Roman" panose="02020603050405020304" pitchFamily="18" charset="0"/>
              </a:rPr>
              <a:t>    </a:t>
            </a:r>
            <a:r>
              <a:rPr lang="en-US" altLang="zh-CN" sz="2600" dirty="0">
                <a:latin typeface="Times New Roman" panose="02020603050405020304" pitchFamily="18" charset="0"/>
                <a:ea typeface="楷体_GB2312" pitchFamily="49" charset="-122"/>
                <a:cs typeface="Times New Roman" panose="02020603050405020304" pitchFamily="18" charset="0"/>
              </a:rPr>
              <a:t>2</a:t>
            </a:r>
            <a:r>
              <a:rPr lang="en-US" altLang="zh-CN" sz="2600" dirty="0" smtClean="0">
                <a:latin typeface="楷体_GB2312" pitchFamily="49" charset="-122"/>
                <a:ea typeface="楷体_GB2312" pitchFamily="49" charset="-122"/>
                <a:cs typeface="Times New Roman" panose="02020603050405020304" pitchFamily="18" charset="0"/>
              </a:rPr>
              <a:t>. </a:t>
            </a:r>
            <a:r>
              <a:rPr lang="zh-CN" altLang="en-US" sz="2600" dirty="0" smtClean="0">
                <a:latin typeface="Times New Roman" panose="02020603050405020304" pitchFamily="18" charset="0"/>
                <a:ea typeface="楷体_GB2312" pitchFamily="49" charset="-122"/>
                <a:cs typeface="Times New Roman" panose="02020603050405020304" pitchFamily="18" charset="0"/>
              </a:rPr>
              <a:t>每</a:t>
            </a:r>
            <a:r>
              <a:rPr lang="zh-CN" altLang="en-US" sz="2600" dirty="0">
                <a:latin typeface="Times New Roman" panose="02020603050405020304" pitchFamily="18" charset="0"/>
                <a:ea typeface="楷体_GB2312" pitchFamily="49" charset="-122"/>
                <a:cs typeface="Times New Roman" panose="02020603050405020304" pitchFamily="18" charset="0"/>
              </a:rPr>
              <a:t>册教材共 </a:t>
            </a:r>
            <a:r>
              <a:rPr lang="en-US" altLang="zh-CN" sz="2600" dirty="0">
                <a:latin typeface="Times New Roman" panose="02020603050405020304" pitchFamily="18" charset="0"/>
                <a:ea typeface="楷体_GB2312" pitchFamily="49" charset="-122"/>
                <a:cs typeface="Times New Roman" panose="02020603050405020304" pitchFamily="18" charset="0"/>
              </a:rPr>
              <a:t>8 </a:t>
            </a:r>
            <a:r>
              <a:rPr lang="zh-CN" altLang="en-US" sz="2600" dirty="0">
                <a:latin typeface="Times New Roman" panose="02020603050405020304" pitchFamily="18" charset="0"/>
                <a:ea typeface="楷体_GB2312" pitchFamily="49" charset="-122"/>
                <a:cs typeface="Times New Roman" panose="02020603050405020304" pitchFamily="18" charset="0"/>
              </a:rPr>
              <a:t>个单元，每单元建议大体用 </a:t>
            </a:r>
            <a:r>
              <a:rPr lang="en-US" altLang="zh-CN" sz="2600" dirty="0" smtClean="0">
                <a:latin typeface="Times New Roman" panose="02020603050405020304" pitchFamily="18" charset="0"/>
                <a:ea typeface="楷体_GB2312" pitchFamily="49" charset="-122"/>
                <a:cs typeface="Times New Roman" panose="02020603050405020304" pitchFamily="18" charset="0"/>
              </a:rPr>
              <a:t>8 </a:t>
            </a:r>
            <a:r>
              <a:rPr lang="zh-CN" altLang="en-US" sz="2600" dirty="0" smtClean="0">
                <a:latin typeface="Times New Roman" panose="02020603050405020304" pitchFamily="18" charset="0"/>
                <a:ea typeface="楷体_GB2312" pitchFamily="49" charset="-122"/>
                <a:cs typeface="Times New Roman" panose="02020603050405020304" pitchFamily="18" charset="0"/>
              </a:rPr>
              <a:t>课时 </a:t>
            </a:r>
            <a:r>
              <a:rPr lang="en-US" altLang="zh-CN" sz="2600" dirty="0" smtClean="0">
                <a:latin typeface="Times New Roman" panose="02020603050405020304" pitchFamily="18" charset="0"/>
                <a:ea typeface="楷体_GB2312" pitchFamily="49" charset="-122"/>
                <a:cs typeface="Times New Roman" panose="02020603050405020304" pitchFamily="18" charset="0"/>
              </a:rPr>
              <a:t>4 </a:t>
            </a:r>
            <a:r>
              <a:rPr lang="zh-CN" altLang="en-US" sz="2600" dirty="0">
                <a:latin typeface="Times New Roman" panose="02020603050405020304" pitchFamily="18" charset="0"/>
                <a:ea typeface="楷体_GB2312" pitchFamily="49" charset="-122"/>
                <a:cs typeface="Times New Roman" panose="02020603050405020304" pitchFamily="18" charset="0"/>
              </a:rPr>
              <a:t>次（或</a:t>
            </a:r>
            <a:r>
              <a:rPr lang="en-US" altLang="zh-CN" sz="2800" dirty="0" smtClean="0">
                <a:latin typeface="Times New Roman" panose="02020603050405020304" pitchFamily="18" charset="0"/>
                <a:ea typeface="楷体_GB2312" pitchFamily="49" charset="-122"/>
                <a:cs typeface="Times New Roman" panose="02020603050405020304" pitchFamily="18" charset="0"/>
              </a:rPr>
              <a:t>10 </a:t>
            </a:r>
            <a:r>
              <a:rPr lang="zh-CN" altLang="en-US" sz="2800" dirty="0" smtClean="0">
                <a:latin typeface="楷体_GB2312" pitchFamily="49" charset="-122"/>
                <a:ea typeface="楷体_GB2312" pitchFamily="49" charset="-122"/>
                <a:cs typeface="Times New Roman" panose="02020603050405020304" pitchFamily="18" charset="0"/>
              </a:rPr>
              <a:t>课时</a:t>
            </a:r>
            <a:r>
              <a:rPr lang="zh-CN" altLang="en-US" sz="2800" dirty="0" smtClean="0">
                <a:latin typeface="Times New Roman" panose="02020603050405020304" pitchFamily="18" charset="0"/>
                <a:ea typeface="楷体_GB2312" pitchFamily="49" charset="-122"/>
                <a:cs typeface="Times New Roman" panose="02020603050405020304" pitchFamily="18" charset="0"/>
              </a:rPr>
              <a:t> </a:t>
            </a:r>
            <a:r>
              <a:rPr lang="en-US" altLang="zh-CN" sz="2800" dirty="0" smtClean="0">
                <a:latin typeface="Times New Roman" panose="02020603050405020304" pitchFamily="18" charset="0"/>
                <a:ea typeface="楷体_GB2312" pitchFamily="49" charset="-122"/>
                <a:cs typeface="Times New Roman" panose="02020603050405020304" pitchFamily="18" charset="0"/>
              </a:rPr>
              <a:t>5 </a:t>
            </a:r>
            <a:r>
              <a:rPr lang="zh-CN" altLang="en-US" sz="2800" dirty="0" smtClean="0">
                <a:latin typeface="楷体_GB2312" pitchFamily="49" charset="-122"/>
                <a:ea typeface="楷体_GB2312" pitchFamily="49" charset="-122"/>
                <a:cs typeface="Times New Roman" panose="02020603050405020304" pitchFamily="18" charset="0"/>
              </a:rPr>
              <a:t>次</a:t>
            </a:r>
            <a:r>
              <a:rPr lang="zh-CN" altLang="en-US" sz="2800" dirty="0">
                <a:latin typeface="楷体_GB2312" pitchFamily="49" charset="-122"/>
                <a:ea typeface="楷体_GB2312" pitchFamily="49" charset="-122"/>
                <a:cs typeface="Times New Roman" panose="02020603050405020304" pitchFamily="18" charset="0"/>
              </a:rPr>
              <a:t>）</a:t>
            </a:r>
            <a:r>
              <a:rPr lang="zh-CN" altLang="en-US" sz="2600" dirty="0">
                <a:latin typeface="Times New Roman" panose="02020603050405020304" pitchFamily="18" charset="0"/>
                <a:ea typeface="楷体_GB2312" pitchFamily="49" charset="-122"/>
                <a:cs typeface="Times New Roman" panose="02020603050405020304" pitchFamily="18" charset="0"/>
              </a:rPr>
              <a:t>完成（含练习册相关练习题）。</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5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en-US" altLang="zh-CN" sz="2600" dirty="0" smtClean="0">
                <a:latin typeface="Times New Roman" panose="02020603050405020304" pitchFamily="18" charset="0"/>
                <a:ea typeface="楷体_GB2312" pitchFamily="49" charset="-122"/>
                <a:cs typeface="Times New Roman" panose="02020603050405020304" pitchFamily="18" charset="0"/>
              </a:rPr>
              <a:t>     </a:t>
            </a:r>
            <a:r>
              <a:rPr lang="en-US" altLang="zh-CN" sz="2600" dirty="0">
                <a:latin typeface="Times New Roman" panose="02020603050405020304" pitchFamily="18" charset="0"/>
                <a:ea typeface="楷体_GB2312" pitchFamily="49" charset="-122"/>
                <a:cs typeface="Times New Roman" panose="02020603050405020304" pitchFamily="18" charset="0"/>
              </a:rPr>
              <a:t>3</a:t>
            </a:r>
            <a:r>
              <a:rPr lang="en-US" altLang="zh-CN" sz="2600" dirty="0" smtClean="0">
                <a:latin typeface="楷体_GB2312" pitchFamily="49" charset="-122"/>
                <a:ea typeface="楷体_GB2312" pitchFamily="49" charset="-122"/>
                <a:cs typeface="Times New Roman" panose="02020603050405020304" pitchFamily="18" charset="0"/>
              </a:rPr>
              <a:t>. </a:t>
            </a:r>
            <a:r>
              <a:rPr lang="zh-CN" altLang="en-US" sz="2600" dirty="0" smtClean="0">
                <a:latin typeface="Times New Roman" panose="02020603050405020304" pitchFamily="18" charset="0"/>
                <a:ea typeface="楷体_GB2312" pitchFamily="49" charset="-122"/>
                <a:cs typeface="Times New Roman" panose="02020603050405020304" pitchFamily="18" charset="0"/>
              </a:rPr>
              <a:t>各</a:t>
            </a:r>
            <a:r>
              <a:rPr lang="zh-CN" altLang="en-US" sz="2600" dirty="0">
                <a:latin typeface="Times New Roman" panose="02020603050405020304" pitchFamily="18" charset="0"/>
                <a:ea typeface="楷体_GB2312" pitchFamily="49" charset="-122"/>
                <a:cs typeface="Times New Roman" panose="02020603050405020304" pitchFamily="18" charset="0"/>
              </a:rPr>
              <a:t>单元具体结构</a:t>
            </a:r>
            <a:r>
              <a:rPr lang="zh-CN" altLang="en-US" sz="2600" dirty="0" smtClean="0">
                <a:latin typeface="Times New Roman" panose="02020603050405020304" pitchFamily="18" charset="0"/>
                <a:ea typeface="楷体_GB2312" pitchFamily="49" charset="-122"/>
                <a:cs typeface="Times New Roman" panose="02020603050405020304" pitchFamily="18" charset="0"/>
              </a:rPr>
              <a:t>与层次划分。</a:t>
            </a:r>
            <a:endParaRPr lang="en-US" altLang="zh-CN" sz="2600" dirty="0">
              <a:latin typeface="Times New Roman" panose="02020603050405020304" pitchFamily="18" charset="0"/>
              <a:ea typeface="楷体_GB2312" pitchFamily="49" charset="-122"/>
              <a:cs typeface="Times New Roman" panose="02020603050405020304" pitchFamily="18" charset="0"/>
            </a:endParaRPr>
          </a:p>
          <a:p>
            <a:pPr>
              <a:lnSpc>
                <a:spcPct val="13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1</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Warming </a:t>
            </a:r>
            <a:r>
              <a:rPr lang="en-US" altLang="zh-CN" sz="2600" dirty="0" smtClean="0">
                <a:latin typeface="Times New Roman" panose="02020603050405020304" pitchFamily="18" charset="0"/>
                <a:ea typeface="楷体_GB2312" pitchFamily="49" charset="-122"/>
                <a:cs typeface="Times New Roman" panose="02020603050405020304" pitchFamily="18" charset="0"/>
              </a:rPr>
              <a:t>up</a:t>
            </a:r>
            <a:r>
              <a:rPr lang="zh-CN" altLang="en-US" sz="2600" dirty="0" smtClean="0">
                <a:latin typeface="Times New Roman" panose="02020603050405020304" pitchFamily="18" charset="0"/>
                <a:ea typeface="楷体_GB2312" pitchFamily="49" charset="-122"/>
                <a:cs typeface="Times New Roman" panose="02020603050405020304" pitchFamily="18" charset="0"/>
              </a:rPr>
              <a:t>（热身</a:t>
            </a:r>
            <a:r>
              <a:rPr lang="zh-CN" altLang="en-US" sz="2600" dirty="0">
                <a:latin typeface="Times New Roman" panose="02020603050405020304" pitchFamily="18" charset="0"/>
                <a:ea typeface="楷体_GB2312" pitchFamily="49" charset="-122"/>
                <a:cs typeface="Times New Roman" panose="02020603050405020304" pitchFamily="18" charset="0"/>
              </a:rPr>
              <a:t>练习或导</a:t>
            </a:r>
            <a:r>
              <a:rPr lang="zh-CN" altLang="en-US" sz="2600" dirty="0" smtClean="0">
                <a:latin typeface="Times New Roman" panose="02020603050405020304" pitchFamily="18" charset="0"/>
                <a:ea typeface="楷体_GB2312" pitchFamily="49" charset="-122"/>
                <a:cs typeface="Times New Roman" panose="02020603050405020304" pitchFamily="18" charset="0"/>
              </a:rPr>
              <a:t>入）</a:t>
            </a:r>
            <a:endParaRPr lang="en-US" altLang="zh-CN" sz="2600" dirty="0">
              <a:latin typeface="楷体_GB2312" pitchFamily="49" charset="-122"/>
              <a:ea typeface="楷体_GB2312" pitchFamily="49" charset="-122"/>
              <a:cs typeface="Times New Roman" panose="02020603050405020304" pitchFamily="18" charset="0"/>
            </a:endParaRPr>
          </a:p>
          <a:p>
            <a:pPr>
              <a:lnSpc>
                <a:spcPct val="13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2</a:t>
            </a:r>
            <a:r>
              <a:rPr lang="zh-CN" altLang="en-US" sz="2600" dirty="0" smtClean="0">
                <a:latin typeface="Times New Roman" panose="02020603050405020304" pitchFamily="18" charset="0"/>
                <a:ea typeface="楷体_GB2312" pitchFamily="49" charset="-122"/>
                <a:cs typeface="Times New Roman" panose="02020603050405020304" pitchFamily="18" charset="0"/>
              </a:rPr>
              <a:t>）</a:t>
            </a:r>
            <a:r>
              <a:rPr lang="en-US" altLang="zh-CN" sz="2600" dirty="0" smtClean="0">
                <a:latin typeface="Times New Roman" panose="02020603050405020304" pitchFamily="18" charset="0"/>
                <a:ea typeface="楷体_GB2312" pitchFamily="49" charset="-122"/>
                <a:cs typeface="Times New Roman" panose="02020603050405020304" pitchFamily="18" charset="0"/>
              </a:rPr>
              <a:t>Listening </a:t>
            </a:r>
            <a:r>
              <a:rPr lang="en-US" altLang="zh-CN" sz="2600" dirty="0">
                <a:latin typeface="Times New Roman" panose="02020603050405020304" pitchFamily="18" charset="0"/>
                <a:ea typeface="楷体_GB2312" pitchFamily="49" charset="-122"/>
                <a:cs typeface="Times New Roman" panose="02020603050405020304" pitchFamily="18" charset="0"/>
              </a:rPr>
              <a:t>and speaking</a:t>
            </a:r>
            <a:r>
              <a:rPr lang="zh-CN" altLang="en-US" sz="2600" dirty="0">
                <a:latin typeface="Times New Roman" panose="02020603050405020304" pitchFamily="18" charset="0"/>
                <a:ea typeface="楷体_GB2312" pitchFamily="49" charset="-122"/>
                <a:cs typeface="Times New Roman" panose="02020603050405020304" pitchFamily="18" charset="0"/>
              </a:rPr>
              <a:t>（听说）</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30000"/>
              </a:lnSpc>
            </a:pPr>
            <a:r>
              <a:rPr lang="zh-CN" altLang="en-US" sz="2600" dirty="0">
                <a:latin typeface="Times New Roman" panose="02020603050405020304" pitchFamily="18" charset="0"/>
                <a:ea typeface="楷体_GB2312" pitchFamily="49" charset="-122"/>
                <a:cs typeface="Times New Roman" panose="02020603050405020304" pitchFamily="18" charset="0"/>
              </a:rPr>
              <a:t>        （</a:t>
            </a:r>
            <a:r>
              <a:rPr lang="en-US" altLang="zh-CN" sz="2600" dirty="0" smtClean="0">
                <a:latin typeface="Times New Roman" panose="02020603050405020304" pitchFamily="18" charset="0"/>
                <a:ea typeface="楷体_GB2312" pitchFamily="49" charset="-122"/>
                <a:cs typeface="Times New Roman" panose="02020603050405020304" pitchFamily="18" charset="0"/>
              </a:rPr>
              <a:t>3</a:t>
            </a:r>
            <a:r>
              <a:rPr lang="zh-CN" altLang="en-US" sz="2600" dirty="0" smtClean="0">
                <a:latin typeface="Times New Roman" panose="02020603050405020304" pitchFamily="18" charset="0"/>
                <a:ea typeface="楷体_GB2312" pitchFamily="49" charset="-122"/>
                <a:cs typeface="Times New Roman" panose="02020603050405020304" pitchFamily="18" charset="0"/>
              </a:rPr>
              <a:t>）</a:t>
            </a:r>
            <a:r>
              <a:rPr lang="en-US" altLang="zh-CN" sz="2600" dirty="0" smtClean="0">
                <a:latin typeface="Times New Roman" panose="02020603050405020304" pitchFamily="18" charset="0"/>
                <a:ea typeface="楷体_GB2312" pitchFamily="49" charset="-122"/>
                <a:cs typeface="Times New Roman" panose="02020603050405020304" pitchFamily="18" charset="0"/>
              </a:rPr>
              <a:t>Reading </a:t>
            </a:r>
            <a:r>
              <a:rPr lang="en-US" altLang="zh-CN" sz="2600" dirty="0">
                <a:latin typeface="Times New Roman" panose="02020603050405020304" pitchFamily="18" charset="0"/>
                <a:ea typeface="楷体_GB2312" pitchFamily="49" charset="-122"/>
                <a:cs typeface="Times New Roman" panose="02020603050405020304" pitchFamily="18" charset="0"/>
              </a:rPr>
              <a:t>and writing</a:t>
            </a:r>
            <a:r>
              <a:rPr lang="zh-CN" altLang="en-US" sz="2600" dirty="0">
                <a:latin typeface="Times New Roman" panose="02020603050405020304" pitchFamily="18" charset="0"/>
                <a:ea typeface="楷体_GB2312" pitchFamily="49" charset="-122"/>
                <a:cs typeface="Times New Roman" panose="02020603050405020304" pitchFamily="18" charset="0"/>
              </a:rPr>
              <a:t>（读写）</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3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4</a:t>
            </a:r>
            <a:r>
              <a:rPr lang="zh-CN" altLang="en-US" sz="2600" dirty="0" smtClean="0">
                <a:latin typeface="Times New Roman" panose="02020603050405020304" pitchFamily="18" charset="0"/>
                <a:ea typeface="楷体_GB2312" pitchFamily="49" charset="-122"/>
                <a:cs typeface="Times New Roman" panose="02020603050405020304" pitchFamily="18" charset="0"/>
              </a:rPr>
              <a:t>）</a:t>
            </a:r>
            <a:r>
              <a:rPr lang="en-US" altLang="zh-CN" sz="2600" dirty="0" smtClean="0">
                <a:latin typeface="Times New Roman" panose="02020603050405020304" pitchFamily="18" charset="0"/>
                <a:ea typeface="楷体_GB2312" pitchFamily="49" charset="-122"/>
                <a:cs typeface="Times New Roman" panose="02020603050405020304" pitchFamily="18" charset="0"/>
              </a:rPr>
              <a:t>Grammar </a:t>
            </a:r>
            <a:r>
              <a:rPr lang="en-US" altLang="zh-CN" sz="2600" dirty="0">
                <a:latin typeface="Times New Roman" panose="02020603050405020304" pitchFamily="18" charset="0"/>
                <a:ea typeface="楷体_GB2312" pitchFamily="49" charset="-122"/>
                <a:cs typeface="Times New Roman" panose="02020603050405020304" pitchFamily="18" charset="0"/>
              </a:rPr>
              <a:t>focus</a:t>
            </a:r>
            <a:r>
              <a:rPr lang="zh-CN" altLang="en-US" sz="2600" dirty="0">
                <a:latin typeface="Times New Roman" panose="02020603050405020304" pitchFamily="18" charset="0"/>
                <a:ea typeface="楷体_GB2312" pitchFamily="49" charset="-122"/>
                <a:cs typeface="Times New Roman" panose="02020603050405020304" pitchFamily="18" charset="0"/>
              </a:rPr>
              <a:t>（语法重点）</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3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5</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Pronunciation</a:t>
            </a:r>
            <a:r>
              <a:rPr lang="zh-CN" altLang="en-US" sz="2600" dirty="0">
                <a:latin typeface="Times New Roman" panose="02020603050405020304" pitchFamily="18" charset="0"/>
                <a:ea typeface="楷体_GB2312" pitchFamily="49" charset="-122"/>
                <a:cs typeface="Times New Roman" panose="02020603050405020304" pitchFamily="18" charset="0"/>
              </a:rPr>
              <a:t>（语音）</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3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6</a:t>
            </a:r>
            <a:r>
              <a:rPr lang="zh-CN" altLang="en-US" sz="2600" dirty="0" smtClean="0">
                <a:latin typeface="Times New Roman" panose="02020603050405020304" pitchFamily="18" charset="0"/>
                <a:ea typeface="楷体_GB2312" pitchFamily="49" charset="-122"/>
                <a:cs typeface="Times New Roman" panose="02020603050405020304" pitchFamily="18" charset="0"/>
              </a:rPr>
              <a:t>）</a:t>
            </a:r>
            <a:r>
              <a:rPr lang="en-US" altLang="zh-CN" sz="2600" dirty="0" smtClean="0">
                <a:latin typeface="Times New Roman" panose="02020603050405020304" pitchFamily="18" charset="0"/>
                <a:ea typeface="楷体_GB2312" pitchFamily="49" charset="-122"/>
                <a:cs typeface="Times New Roman" panose="02020603050405020304" pitchFamily="18" charset="0"/>
              </a:rPr>
              <a:t>Culture</a:t>
            </a:r>
            <a:r>
              <a:rPr lang="zh-CN" altLang="en-US" sz="2600" dirty="0">
                <a:latin typeface="Times New Roman" panose="02020603050405020304" pitchFamily="18" charset="0"/>
                <a:ea typeface="楷体_GB2312" pitchFamily="49" charset="-122"/>
                <a:cs typeface="Times New Roman" panose="02020603050405020304" pitchFamily="18" charset="0"/>
              </a:rPr>
              <a:t>（文化</a:t>
            </a: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30000"/>
              </a:lnSpc>
            </a:pPr>
            <a:r>
              <a:rPr lang="en-US" altLang="zh-CN"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7</a:t>
            </a:r>
            <a:r>
              <a:rPr lang="zh-CN" altLang="en-US" sz="2600" dirty="0">
                <a:latin typeface="Times New Roman" panose="02020603050405020304" pitchFamily="18" charset="0"/>
                <a:ea typeface="楷体_GB2312" pitchFamily="49" charset="-122"/>
                <a:cs typeface="Times New Roman" panose="02020603050405020304" pitchFamily="18" charset="0"/>
              </a:rPr>
              <a:t>）</a:t>
            </a:r>
            <a:r>
              <a:rPr lang="en-US" altLang="zh-CN" sz="2600" dirty="0">
                <a:latin typeface="Times New Roman" panose="02020603050405020304" pitchFamily="18" charset="0"/>
                <a:ea typeface="楷体_GB2312" pitchFamily="49" charset="-122"/>
                <a:cs typeface="Times New Roman" panose="02020603050405020304" pitchFamily="18" charset="0"/>
              </a:rPr>
              <a:t>Midterm Activities and End-of-term </a:t>
            </a: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 Activities </a:t>
            </a:r>
            <a:r>
              <a:rPr lang="zh-CN" altLang="en-US" sz="2600" dirty="0">
                <a:latin typeface="Times New Roman" panose="02020603050405020304" pitchFamily="18" charset="0"/>
                <a:ea typeface="楷体_GB2312" pitchFamily="49" charset="-122"/>
                <a:cs typeface="Times New Roman" panose="02020603050405020304" pitchFamily="18" charset="0"/>
              </a:rPr>
              <a:t>（期中、期末拓展活动</a:t>
            </a:r>
            <a:r>
              <a:rPr lang="zh-CN" altLang="en-US" sz="2600" dirty="0" smtClean="0">
                <a:latin typeface="Times New Roman" panose="02020603050405020304" pitchFamily="18" charset="0"/>
                <a:ea typeface="楷体_GB2312" pitchFamily="49" charset="-122"/>
                <a:cs typeface="Times New Roman" panose="02020603050405020304" pitchFamily="18" charset="0"/>
              </a:rPr>
              <a:t>）</a:t>
            </a:r>
            <a:endParaRPr lang="zh-CN" altLang="en-US" sz="2800" dirty="0">
              <a:latin typeface="Times New Roman" panose="02020603050405020304" pitchFamily="18" charset="0"/>
              <a:ea typeface="楷体_GB2312" pitchFamily="49" charset="-122"/>
            </a:endParaRPr>
          </a:p>
          <a:p>
            <a:pPr>
              <a:lnSpc>
                <a:spcPct val="150000"/>
              </a:lnSpc>
            </a:pPr>
            <a:endParaRPr lang="en-US" altLang="zh-CN" sz="2800" dirty="0">
              <a:latin typeface="Times New Roman" panose="02020603050405020304" pitchFamily="18" charset="0"/>
              <a:ea typeface="楷体_GB2312" pitchFamily="49" charset="-122"/>
            </a:endParaRPr>
          </a:p>
          <a:p>
            <a:pPr>
              <a:lnSpc>
                <a:spcPct val="150000"/>
              </a:lnSpc>
            </a:pPr>
            <a:endParaRPr lang="zh-CN" altLang="en-US" sz="2600" b="1" dirty="0">
              <a:latin typeface="Times New Roman" panose="02020603050405020304"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3000" b="-3000"/>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4" y="404813"/>
            <a:ext cx="8650285" cy="5492750"/>
          </a:xfrm>
          <a:prstGeom prst="rect">
            <a:avLst/>
          </a:prstGeom>
          <a:noFill/>
          <a:ln w="9525">
            <a:noFill/>
            <a:miter lim="800000"/>
          </a:ln>
        </p:spPr>
        <p:txBody>
          <a:bodyPr wrap="square">
            <a:spAutoFit/>
          </a:bodyPr>
          <a:lstStyle/>
          <a:p>
            <a:pPr>
              <a:lnSpc>
                <a:spcPct val="150000"/>
              </a:lnSpc>
            </a:pPr>
            <a:r>
              <a:rPr lang="zh-CN" altLang="en-US" sz="2600" b="1" dirty="0">
                <a:latin typeface="黑体" panose="02010609060101010101" pitchFamily="2" charset="-122"/>
                <a:ea typeface="黑体" panose="02010609060101010101" pitchFamily="2" charset="-122"/>
              </a:rPr>
              <a:t>    </a:t>
            </a:r>
            <a:r>
              <a:rPr lang="zh-CN" altLang="en-US" sz="2600" b="1" dirty="0" smtClean="0">
                <a:latin typeface="黑体" panose="02010609060101010101" pitchFamily="2" charset="-122"/>
                <a:ea typeface="黑体" panose="02010609060101010101" pitchFamily="2" charset="-122"/>
              </a:rPr>
              <a:t>以上共七大部分，按大纲要求分为基本要求和较高要求两个层次。 </a:t>
            </a:r>
            <a:endParaRPr lang="zh-CN" altLang="en-US" sz="2600" b="1" dirty="0" smtClean="0">
              <a:latin typeface="黑体" panose="02010609060101010101" pitchFamily="2" charset="-122"/>
              <a:ea typeface="黑体" panose="02010609060101010101" pitchFamily="2" charset="-122"/>
            </a:endParaRPr>
          </a:p>
          <a:p>
            <a:pPr>
              <a:lnSpc>
                <a:spcPct val="150000"/>
              </a:lnSpc>
            </a:pPr>
            <a:r>
              <a:rPr lang="zh-CN" altLang="en-US" sz="2600" dirty="0" smtClean="0">
                <a:latin typeface="楷体_GB2312" pitchFamily="49" charset="-122"/>
                <a:ea typeface="楷体_GB2312" pitchFamily="49" charset="-122"/>
              </a:rPr>
              <a:t>      </a:t>
            </a:r>
            <a:r>
              <a:rPr lang="zh-CN" altLang="en-US" sz="2600" b="1" dirty="0" smtClean="0">
                <a:latin typeface="黑体" panose="02010609060101010101" pitchFamily="2" charset="-122"/>
                <a:ea typeface="黑体" panose="02010609060101010101" pitchFamily="2" charset="-122"/>
              </a:rPr>
              <a:t> </a:t>
            </a:r>
            <a:r>
              <a:rPr lang="en-US" altLang="zh-CN" sz="2600" b="1" dirty="0" smtClean="0">
                <a:latin typeface="黑体" panose="02010609060101010101" pitchFamily="2" charset="-122"/>
                <a:ea typeface="黑体" panose="02010609060101010101" pitchFamily="2" charset="-122"/>
              </a:rPr>
              <a:t>A.</a:t>
            </a:r>
            <a:r>
              <a:rPr lang="zh-CN" altLang="en-US" sz="2600" b="1" dirty="0" smtClean="0">
                <a:latin typeface="黑体" panose="02010609060101010101" pitchFamily="2" charset="-122"/>
                <a:ea typeface="黑体" panose="02010609060101010101" pitchFamily="2" charset="-122"/>
              </a:rPr>
              <a:t>基本要求层</a:t>
            </a:r>
            <a:endParaRPr lang="en-US" altLang="zh-CN" sz="2600" b="1" dirty="0" smtClean="0">
              <a:latin typeface="黑体" panose="02010609060101010101" pitchFamily="2" charset="-122"/>
              <a:ea typeface="黑体" panose="02010609060101010101" pitchFamily="2" charset="-122"/>
            </a:endParaRPr>
          </a:p>
          <a:p>
            <a:pPr>
              <a:lnSpc>
                <a:spcPct val="150000"/>
              </a:lnSpc>
            </a:pPr>
            <a:r>
              <a:rPr lang="en-US" altLang="zh-CN" sz="2600" b="1" dirty="0" smtClean="0">
                <a:latin typeface="黑体" panose="02010609060101010101" pitchFamily="2" charset="-122"/>
                <a:ea typeface="黑体" panose="02010609060101010101" pitchFamily="2" charset="-122"/>
              </a:rPr>
              <a:t>    </a:t>
            </a:r>
            <a:r>
              <a:rPr lang="zh-CN" altLang="en-US" sz="2600" dirty="0" smtClean="0">
                <a:latin typeface="黑体" panose="02010609060101010101" pitchFamily="2" charset="-122"/>
                <a:ea typeface="黑体" panose="02010609060101010101" pitchFamily="2" charset="-122"/>
              </a:rPr>
              <a:t>由前五部分教学内容（任务）构成：</a:t>
            </a:r>
            <a:endParaRPr lang="zh-CN" altLang="en-US" sz="2600" dirty="0" smtClean="0">
              <a:latin typeface="黑体" panose="02010609060101010101" pitchFamily="2" charset="-122"/>
              <a:ea typeface="黑体" panose="02010609060101010101" pitchFamily="2" charset="-122"/>
            </a:endParaRPr>
          </a:p>
          <a:p>
            <a:pPr>
              <a:lnSpc>
                <a:spcPct val="150000"/>
              </a:lnSpc>
            </a:pPr>
            <a:r>
              <a:rPr lang="zh-CN" altLang="en-US" sz="2600" dirty="0" smtClean="0">
                <a:latin typeface="楷体_GB2312" pitchFamily="49" charset="-122"/>
                <a:ea typeface="楷体_GB2312" pitchFamily="49" charset="-122"/>
              </a:rPr>
              <a:t>    </a:t>
            </a:r>
            <a:r>
              <a:rPr lang="zh-CN" altLang="en-US" sz="2600" dirty="0" smtClean="0">
                <a:latin typeface="Times New Roman" panose="02020603050405020304" pitchFamily="18" charset="0"/>
                <a:ea typeface="楷体_GB2312" pitchFamily="49" charset="-122"/>
              </a:rPr>
              <a:t>（</a:t>
            </a:r>
            <a:r>
              <a:rPr lang="en-US" altLang="zh-CN" sz="2600" dirty="0">
                <a:latin typeface="Times New Roman" panose="02020603050405020304" pitchFamily="18" charset="0"/>
                <a:ea typeface="楷体_GB2312" pitchFamily="49" charset="-122"/>
              </a:rPr>
              <a:t>1</a:t>
            </a:r>
            <a:r>
              <a:rPr lang="zh-CN" altLang="en-US" sz="2600" dirty="0">
                <a:latin typeface="Times New Roman" panose="02020603050405020304" pitchFamily="18" charset="0"/>
                <a:ea typeface="楷体_GB2312" pitchFamily="49" charset="-122"/>
              </a:rPr>
              <a:t>）</a:t>
            </a:r>
            <a:r>
              <a:rPr lang="en-US" altLang="zh-CN" sz="2600" dirty="0" smtClean="0">
                <a:latin typeface="Times New Roman" panose="02020603050405020304" pitchFamily="18" charset="0"/>
                <a:ea typeface="楷体_GB2312" pitchFamily="49" charset="-122"/>
              </a:rPr>
              <a:t>Warming up</a:t>
            </a:r>
            <a:r>
              <a:rPr lang="zh-CN" altLang="en-US" sz="2600" dirty="0" smtClean="0">
                <a:latin typeface="Times New Roman" panose="02020603050405020304" pitchFamily="18" charset="0"/>
                <a:ea typeface="楷体_GB2312" pitchFamily="49" charset="-122"/>
              </a:rPr>
              <a:t>（热身</a:t>
            </a:r>
            <a:r>
              <a:rPr lang="zh-CN" altLang="en-US" sz="2600" dirty="0">
                <a:latin typeface="Times New Roman" panose="02020603050405020304" pitchFamily="18" charset="0"/>
                <a:ea typeface="楷体_GB2312" pitchFamily="49" charset="-122"/>
              </a:rPr>
              <a:t>练习或导</a:t>
            </a:r>
            <a:r>
              <a:rPr lang="zh-CN" altLang="en-US" sz="2600" dirty="0" smtClean="0">
                <a:latin typeface="Times New Roman" panose="02020603050405020304" pitchFamily="18" charset="0"/>
                <a:ea typeface="楷体_GB2312" pitchFamily="49" charset="-122"/>
              </a:rPr>
              <a:t>入）；</a:t>
            </a:r>
            <a:endParaRPr lang="en-US" altLang="zh-CN" sz="2600" dirty="0">
              <a:latin typeface="Times New Roman" panose="02020603050405020304" pitchFamily="18" charset="0"/>
              <a:ea typeface="楷体_GB2312" pitchFamily="49" charset="-122"/>
              <a:cs typeface="Times New Roman" panose="02020603050405020304" pitchFamily="18" charset="0"/>
            </a:endParaRPr>
          </a:p>
          <a:p>
            <a:pPr>
              <a:lnSpc>
                <a:spcPct val="150000"/>
              </a:lnSpc>
            </a:pPr>
            <a:r>
              <a:rPr lang="zh-CN" altLang="en-US" sz="2600" dirty="0">
                <a:latin typeface="Times New Roman" panose="02020603050405020304" pitchFamily="18" charset="0"/>
                <a:ea typeface="楷体_GB2312" pitchFamily="49" charset="-122"/>
                <a:cs typeface="Times New Roman" panose="02020603050405020304" pitchFamily="18" charset="0"/>
              </a:rPr>
              <a:t>     </a:t>
            </a:r>
            <a:r>
              <a:rPr lang="zh-CN" altLang="en-US" sz="2600" dirty="0" smtClean="0">
                <a:latin typeface="Times New Roman" panose="02020603050405020304" pitchFamily="18" charset="0"/>
                <a:ea typeface="楷体_GB2312" pitchFamily="49" charset="-122"/>
                <a:cs typeface="Times New Roman" panose="02020603050405020304" pitchFamily="18" charset="0"/>
              </a:rPr>
              <a:t>   （</a:t>
            </a:r>
            <a:r>
              <a:rPr lang="en-US" altLang="zh-CN" sz="2600" dirty="0">
                <a:latin typeface="Times New Roman" panose="02020603050405020304" pitchFamily="18" charset="0"/>
                <a:ea typeface="楷体_GB2312" pitchFamily="49" charset="-122"/>
              </a:rPr>
              <a:t>2</a:t>
            </a:r>
            <a:r>
              <a:rPr lang="zh-CN" altLang="en-US" sz="2600" dirty="0">
                <a:latin typeface="Times New Roman" panose="02020603050405020304" pitchFamily="18" charset="0"/>
                <a:ea typeface="楷体_GB2312" pitchFamily="49" charset="-122"/>
              </a:rPr>
              <a:t>）</a:t>
            </a:r>
            <a:r>
              <a:rPr lang="en-US" altLang="zh-CN" sz="2600" dirty="0">
                <a:latin typeface="Times New Roman" panose="02020603050405020304" pitchFamily="18" charset="0"/>
                <a:ea typeface="楷体_GB2312" pitchFamily="49" charset="-122"/>
              </a:rPr>
              <a:t>Listening and speaking</a:t>
            </a:r>
            <a:r>
              <a:rPr lang="zh-CN" altLang="en-US" sz="2600" dirty="0">
                <a:latin typeface="Times New Roman" panose="02020603050405020304" pitchFamily="18" charset="0"/>
                <a:ea typeface="楷体_GB2312" pitchFamily="49" charset="-122"/>
              </a:rPr>
              <a:t>（听说）</a:t>
            </a:r>
            <a:r>
              <a:rPr lang="zh-CN" altLang="en-US" sz="2400" dirty="0">
                <a:latin typeface="Times New Roman" panose="02020603050405020304" pitchFamily="18" charset="0"/>
                <a:ea typeface="楷体_GB2312" pitchFamily="49" charset="-122"/>
              </a:rPr>
              <a:t>选取一个任务</a:t>
            </a:r>
            <a:r>
              <a:rPr lang="zh-CN" altLang="en-US" sz="2600" dirty="0" smtClean="0">
                <a:latin typeface="Times New Roman" panose="02020603050405020304" pitchFamily="18" charset="0"/>
                <a:ea typeface="楷体_GB2312" pitchFamily="49" charset="-122"/>
              </a:rPr>
              <a:t>；</a:t>
            </a:r>
            <a:endParaRPr lang="en-US" altLang="zh-CN" sz="2600" dirty="0">
              <a:latin typeface="Times New Roman" panose="02020603050405020304" pitchFamily="18" charset="0"/>
              <a:ea typeface="楷体_GB2312" pitchFamily="49" charset="-122"/>
            </a:endParaRPr>
          </a:p>
          <a:p>
            <a:pPr>
              <a:lnSpc>
                <a:spcPct val="150000"/>
              </a:lnSpc>
            </a:pPr>
            <a:r>
              <a:rPr lang="zh-CN" altLang="en-US" sz="2600" dirty="0">
                <a:latin typeface="Times New Roman" panose="02020603050405020304" pitchFamily="18" charset="0"/>
                <a:ea typeface="楷体_GB2312" pitchFamily="49" charset="-122"/>
              </a:rPr>
              <a:t>     </a:t>
            </a:r>
            <a:r>
              <a:rPr lang="zh-CN" altLang="en-US" sz="2600" dirty="0" smtClean="0">
                <a:latin typeface="Times New Roman" panose="02020603050405020304" pitchFamily="18" charset="0"/>
                <a:ea typeface="楷体_GB2312" pitchFamily="49" charset="-122"/>
              </a:rPr>
              <a:t>   </a:t>
            </a:r>
            <a:r>
              <a:rPr lang="zh-CN" altLang="en-US" sz="2600" dirty="0">
                <a:latin typeface="Times New Roman" panose="02020603050405020304" pitchFamily="18" charset="0"/>
                <a:ea typeface="楷体_GB2312" pitchFamily="49" charset="-122"/>
              </a:rPr>
              <a:t>（</a:t>
            </a:r>
            <a:r>
              <a:rPr lang="en-US" altLang="zh-CN" sz="2600" dirty="0">
                <a:latin typeface="Times New Roman" panose="02020603050405020304" pitchFamily="18" charset="0"/>
                <a:ea typeface="楷体_GB2312" pitchFamily="49" charset="-122"/>
              </a:rPr>
              <a:t>3</a:t>
            </a:r>
            <a:r>
              <a:rPr lang="zh-CN" altLang="en-US" sz="2600" dirty="0">
                <a:latin typeface="Times New Roman" panose="02020603050405020304" pitchFamily="18" charset="0"/>
                <a:ea typeface="楷体_GB2312" pitchFamily="49" charset="-122"/>
              </a:rPr>
              <a:t>） </a:t>
            </a:r>
            <a:r>
              <a:rPr lang="en-US" altLang="zh-CN" sz="2600" dirty="0">
                <a:latin typeface="Times New Roman" panose="02020603050405020304" pitchFamily="18" charset="0"/>
                <a:ea typeface="楷体_GB2312" pitchFamily="49" charset="-122"/>
              </a:rPr>
              <a:t>Reading and writing</a:t>
            </a:r>
            <a:r>
              <a:rPr lang="zh-CN" altLang="en-US" sz="2600" dirty="0">
                <a:latin typeface="Times New Roman" panose="02020603050405020304" pitchFamily="18" charset="0"/>
                <a:ea typeface="楷体_GB2312" pitchFamily="49" charset="-122"/>
              </a:rPr>
              <a:t>（读写）</a:t>
            </a:r>
            <a:r>
              <a:rPr lang="zh-CN" altLang="en-US" sz="2400" dirty="0">
                <a:latin typeface="Times New Roman" panose="02020603050405020304" pitchFamily="18" charset="0"/>
                <a:ea typeface="楷体_GB2312" pitchFamily="49" charset="-122"/>
                <a:sym typeface="+mn-ea"/>
              </a:rPr>
              <a:t>选取一个任务</a:t>
            </a:r>
            <a:r>
              <a:rPr lang="zh-CN" altLang="en-US" sz="2600" dirty="0" smtClean="0">
                <a:latin typeface="Times New Roman" panose="02020603050405020304" pitchFamily="18" charset="0"/>
                <a:ea typeface="楷体_GB2312" pitchFamily="49" charset="-122"/>
              </a:rPr>
              <a:t>；</a:t>
            </a:r>
            <a:endParaRPr lang="en-US" altLang="zh-CN" sz="2600" dirty="0">
              <a:latin typeface="Times New Roman" panose="02020603050405020304" pitchFamily="18" charset="0"/>
              <a:ea typeface="楷体_GB2312" pitchFamily="49" charset="-122"/>
            </a:endParaRPr>
          </a:p>
          <a:p>
            <a:pPr>
              <a:lnSpc>
                <a:spcPct val="150000"/>
              </a:lnSpc>
            </a:pPr>
            <a:r>
              <a:rPr lang="zh-CN" altLang="en-US" sz="2600" dirty="0">
                <a:latin typeface="Times New Roman" panose="02020603050405020304" pitchFamily="18" charset="0"/>
                <a:ea typeface="楷体_GB2312" pitchFamily="49" charset="-122"/>
              </a:rPr>
              <a:t>      </a:t>
            </a:r>
            <a:r>
              <a:rPr lang="zh-CN" altLang="en-US" sz="2600" dirty="0" smtClean="0">
                <a:latin typeface="Times New Roman" panose="02020603050405020304" pitchFamily="18" charset="0"/>
                <a:ea typeface="楷体_GB2312" pitchFamily="49" charset="-122"/>
              </a:rPr>
              <a:t>  （</a:t>
            </a:r>
            <a:r>
              <a:rPr lang="en-US" altLang="zh-CN" sz="2600" dirty="0">
                <a:latin typeface="Times New Roman" panose="02020603050405020304" pitchFamily="18" charset="0"/>
                <a:ea typeface="楷体_GB2312" pitchFamily="49" charset="-122"/>
              </a:rPr>
              <a:t>4</a:t>
            </a:r>
            <a:r>
              <a:rPr lang="zh-CN" altLang="en-US" sz="2600" dirty="0">
                <a:latin typeface="Times New Roman" panose="02020603050405020304" pitchFamily="18" charset="0"/>
                <a:ea typeface="楷体_GB2312" pitchFamily="49" charset="-122"/>
              </a:rPr>
              <a:t>） </a:t>
            </a:r>
            <a:r>
              <a:rPr lang="en-US" altLang="zh-CN" sz="2600" dirty="0">
                <a:latin typeface="Times New Roman" panose="02020603050405020304" pitchFamily="18" charset="0"/>
                <a:ea typeface="楷体_GB2312" pitchFamily="49" charset="-122"/>
              </a:rPr>
              <a:t>Grammar focus</a:t>
            </a:r>
            <a:r>
              <a:rPr lang="zh-CN" altLang="en-US" sz="2600" dirty="0">
                <a:latin typeface="Times New Roman" panose="02020603050405020304" pitchFamily="18" charset="0"/>
                <a:ea typeface="楷体_GB2312" pitchFamily="49" charset="-122"/>
              </a:rPr>
              <a:t>（语法重点</a:t>
            </a:r>
            <a:r>
              <a:rPr lang="zh-CN" altLang="en-US" sz="2600" dirty="0" smtClean="0">
                <a:latin typeface="Times New Roman" panose="02020603050405020304" pitchFamily="18" charset="0"/>
                <a:ea typeface="楷体_GB2312" pitchFamily="49" charset="-122"/>
              </a:rPr>
              <a:t>）部分讲解；</a:t>
            </a:r>
            <a:endParaRPr lang="en-US" altLang="zh-CN" sz="2600" dirty="0">
              <a:latin typeface="Times New Roman" panose="02020603050405020304" pitchFamily="18" charset="0"/>
              <a:ea typeface="楷体_GB2312" pitchFamily="49" charset="-122"/>
            </a:endParaRPr>
          </a:p>
          <a:p>
            <a:pPr>
              <a:lnSpc>
                <a:spcPct val="150000"/>
              </a:lnSpc>
            </a:pPr>
            <a:r>
              <a:rPr lang="zh-CN" altLang="en-US" sz="2600" dirty="0">
                <a:latin typeface="Times New Roman" panose="02020603050405020304" pitchFamily="18" charset="0"/>
                <a:ea typeface="楷体_GB2312" pitchFamily="49" charset="-122"/>
              </a:rPr>
              <a:t>      </a:t>
            </a:r>
            <a:r>
              <a:rPr lang="zh-CN" altLang="en-US" sz="2600" dirty="0" smtClean="0">
                <a:latin typeface="Times New Roman" panose="02020603050405020304" pitchFamily="18" charset="0"/>
                <a:ea typeface="楷体_GB2312" pitchFamily="49" charset="-122"/>
              </a:rPr>
              <a:t>  （</a:t>
            </a:r>
            <a:r>
              <a:rPr lang="en-US" altLang="zh-CN" sz="2600" dirty="0">
                <a:latin typeface="Times New Roman" panose="02020603050405020304" pitchFamily="18" charset="0"/>
                <a:ea typeface="楷体_GB2312" pitchFamily="49" charset="-122"/>
              </a:rPr>
              <a:t>5</a:t>
            </a:r>
            <a:r>
              <a:rPr lang="zh-CN" altLang="en-US" sz="2600" dirty="0">
                <a:latin typeface="Times New Roman" panose="02020603050405020304" pitchFamily="18" charset="0"/>
                <a:ea typeface="楷体_GB2312" pitchFamily="49" charset="-122"/>
              </a:rPr>
              <a:t>）</a:t>
            </a:r>
            <a:r>
              <a:rPr lang="en-US" altLang="zh-CN" sz="2600" dirty="0">
                <a:latin typeface="Times New Roman" panose="02020603050405020304" pitchFamily="18" charset="0"/>
                <a:ea typeface="楷体_GB2312" pitchFamily="49" charset="-122"/>
              </a:rPr>
              <a:t>Pronunciation</a:t>
            </a:r>
            <a:r>
              <a:rPr lang="zh-CN" altLang="en-US" sz="2600" dirty="0">
                <a:latin typeface="Times New Roman" panose="02020603050405020304" pitchFamily="18" charset="0"/>
                <a:ea typeface="楷体_GB2312" pitchFamily="49" charset="-122"/>
              </a:rPr>
              <a:t>（语音</a:t>
            </a:r>
            <a:r>
              <a:rPr lang="zh-CN" altLang="en-US" sz="2600" dirty="0" smtClean="0">
                <a:latin typeface="Times New Roman" panose="02020603050405020304" pitchFamily="18" charset="0"/>
                <a:ea typeface="楷体_GB2312" pitchFamily="49" charset="-122"/>
              </a:rPr>
              <a:t>）； </a:t>
            </a:r>
            <a:endParaRPr lang="en-US" altLang="zh-CN" sz="2600" dirty="0" smtClean="0">
              <a:latin typeface="Times New Roman" panose="02020603050405020304"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xEl>
                                              <p:pRg st="6" end="6"/>
                                            </p:txEl>
                                          </p:spTgt>
                                        </p:tgtEl>
                                        <p:attrNameLst>
                                          <p:attrName>style.visibility</p:attrName>
                                        </p:attrNameLst>
                                      </p:cBhvr>
                                      <p:to>
                                        <p:strVal val="visible"/>
                                      </p:to>
                                    </p:set>
                                    <p:animEffect transition="in" filter="fade">
                                      <p:cBhvr>
                                        <p:cTn id="24" dur="500"/>
                                        <p:tgtEl>
                                          <p:spTgt spid="9">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animEffect transition="in" filter="fade">
                                      <p:cBhvr>
                                        <p:cTn id="27"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25602" name="TextBox 8"/>
          <p:cNvSpPr txBox="1">
            <a:spLocks noChangeArrowheads="1"/>
          </p:cNvSpPr>
          <p:nvPr/>
        </p:nvSpPr>
        <p:spPr bwMode="auto">
          <a:xfrm>
            <a:off x="314325" y="404813"/>
            <a:ext cx="8574088" cy="4892675"/>
          </a:xfrm>
          <a:prstGeom prst="rect">
            <a:avLst/>
          </a:prstGeom>
          <a:noFill/>
          <a:ln w="9525">
            <a:noFill/>
            <a:miter lim="800000"/>
          </a:ln>
        </p:spPr>
        <p:txBody>
          <a:bodyPr>
            <a:spAutoFit/>
          </a:bodyPr>
          <a:lstStyle/>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基本要求层内容</a:t>
            </a:r>
            <a:r>
              <a:rPr lang="zh-CN" altLang="en-US" sz="2600" dirty="0">
                <a:latin typeface="楷体_GB2312" pitchFamily="49" charset="-122"/>
                <a:ea typeface="楷体_GB2312" pitchFamily="49" charset="-122"/>
              </a:rPr>
              <a:t>是英语学习基础整体薄弱的学生完成的最高教学内容。如果班中学生整体</a:t>
            </a:r>
            <a:r>
              <a:rPr lang="zh-CN" altLang="en-US" sz="2600" dirty="0" smtClean="0">
                <a:latin typeface="楷体_GB2312" pitchFamily="49" charset="-122"/>
                <a:ea typeface="楷体_GB2312" pitchFamily="49" charset="-122"/>
              </a:rPr>
              <a:t>基础还薄弱</a:t>
            </a:r>
            <a:r>
              <a:rPr lang="zh-CN" altLang="en-US" sz="2600" dirty="0">
                <a:latin typeface="楷体_GB2312" pitchFamily="49" charset="-122"/>
                <a:ea typeface="楷体_GB2312" pitchFamily="49" charset="-122"/>
              </a:rPr>
              <a:t>，就将这五部分各环节的内容化为更简单的知识，或省去、减少某些</a:t>
            </a:r>
            <a:r>
              <a:rPr lang="zh-CN" altLang="en-US" sz="2600" dirty="0" smtClean="0">
                <a:latin typeface="楷体_GB2312" pitchFamily="49" charset="-122"/>
                <a:ea typeface="楷体_GB2312" pitchFamily="49" charset="-122"/>
              </a:rPr>
              <a:t>内容或任务</a:t>
            </a:r>
            <a:r>
              <a:rPr lang="zh-CN" altLang="en-US" sz="2600" dirty="0">
                <a:latin typeface="楷体_GB2312" pitchFamily="49" charset="-122"/>
                <a:ea typeface="楷体_GB2312" pitchFamily="49" charset="-122"/>
              </a:rPr>
              <a:t>，重组</a:t>
            </a:r>
            <a:r>
              <a:rPr lang="zh-CN" altLang="en-US" sz="2600" dirty="0" smtClean="0">
                <a:latin typeface="楷体_GB2312" pitchFamily="49" charset="-122"/>
                <a:ea typeface="楷体_GB2312" pitchFamily="49" charset="-122"/>
              </a:rPr>
              <a:t>内容、任务、活动完成</a:t>
            </a:r>
            <a:r>
              <a:rPr lang="zh-CN" altLang="en-US" sz="2600" dirty="0">
                <a:latin typeface="楷体_GB2312" pitchFamily="49" charset="-122"/>
                <a:ea typeface="楷体_GB2312" pitchFamily="49" charset="-122"/>
              </a:rPr>
              <a:t>必须的语言知识点即</a:t>
            </a:r>
            <a:r>
              <a:rPr lang="zh-CN" altLang="en-US" sz="2600" dirty="0" smtClean="0">
                <a:latin typeface="楷体_GB2312" pitchFamily="49" charset="-122"/>
                <a:ea typeface="楷体_GB2312" pitchFamily="49" charset="-122"/>
              </a:rPr>
              <a:t>可。对于</a:t>
            </a:r>
            <a:r>
              <a:rPr lang="zh-CN" altLang="en-US" sz="2600" dirty="0">
                <a:latin typeface="楷体_GB2312" pitchFamily="49" charset="-122"/>
                <a:ea typeface="楷体_GB2312" pitchFamily="49" charset="-122"/>
              </a:rPr>
              <a:t>班中少数稍好的学生来说，教师应给予指导：可以有选择性地要求学生进行自主学习或以课外小组形式互助学习单元中剩余的某些内容或任务，落实因材施教、补偿教学。</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55538"/>
            <a:ext cx="8574088" cy="11412855"/>
          </a:xfrm>
          <a:prstGeom prst="rect">
            <a:avLst/>
          </a:prstGeom>
          <a:noFill/>
          <a:ln w="9525">
            <a:noFill/>
            <a:miter lim="800000"/>
          </a:ln>
        </p:spPr>
        <p:txBody>
          <a:bodyPr wrap="square">
            <a:spAutoFit/>
          </a:bodyPr>
          <a:lstStyle/>
          <a:p>
            <a:pPr>
              <a:lnSpc>
                <a:spcPct val="150000"/>
              </a:lnSpc>
            </a:pPr>
            <a:r>
              <a:rPr lang="zh-CN" altLang="en-US" sz="2600" b="1" dirty="0">
                <a:latin typeface="楷体_GB2312" pitchFamily="49" charset="-122"/>
                <a:ea typeface="楷体_GB2312" pitchFamily="49" charset="-122"/>
              </a:rPr>
              <a:t> </a:t>
            </a:r>
            <a:r>
              <a:rPr lang="zh-CN" altLang="en-US" sz="2600" b="1" dirty="0" smtClean="0">
                <a:latin typeface="楷体_GB2312" pitchFamily="49" charset="-122"/>
                <a:ea typeface="楷体_GB2312" pitchFamily="49" charset="-122"/>
              </a:rPr>
              <a:t>   </a:t>
            </a:r>
            <a:r>
              <a:rPr lang="zh-CN" altLang="en-US" sz="2600" b="1" dirty="0" smtClean="0">
                <a:latin typeface="黑体" panose="02010609060101010101" pitchFamily="2" charset="-122"/>
                <a:ea typeface="黑体" panose="02010609060101010101" pitchFamily="2" charset="-122"/>
              </a:rPr>
              <a:t>  </a:t>
            </a:r>
            <a:r>
              <a:rPr lang="en-US" altLang="zh-CN" sz="2600" b="1" dirty="0" smtClean="0">
                <a:latin typeface="黑体" panose="02010609060101010101" pitchFamily="2" charset="-122"/>
                <a:ea typeface="黑体" panose="02010609060101010101" pitchFamily="2" charset="-122"/>
              </a:rPr>
              <a:t>B.</a:t>
            </a:r>
            <a:r>
              <a:rPr lang="zh-CN" altLang="en-US" sz="2600" b="1" dirty="0" smtClean="0">
                <a:latin typeface="黑体" panose="02010609060101010101" pitchFamily="2" charset="-122"/>
                <a:ea typeface="黑体" panose="02010609060101010101" pitchFamily="2" charset="-122"/>
              </a:rPr>
              <a:t>较</a:t>
            </a:r>
            <a:r>
              <a:rPr lang="zh-CN" altLang="en-US" sz="2600" b="1" dirty="0">
                <a:latin typeface="黑体" panose="02010609060101010101" pitchFamily="2" charset="-122"/>
                <a:ea typeface="黑体" panose="02010609060101010101" pitchFamily="2" charset="-122"/>
              </a:rPr>
              <a:t>高要求</a:t>
            </a:r>
            <a:r>
              <a:rPr lang="zh-CN" altLang="en-US" sz="2600" b="1" dirty="0" smtClean="0">
                <a:latin typeface="黑体" panose="02010609060101010101" pitchFamily="2" charset="-122"/>
                <a:ea typeface="黑体" panose="02010609060101010101" pitchFamily="2" charset="-122"/>
              </a:rPr>
              <a:t>层 </a:t>
            </a:r>
            <a:endParaRPr lang="zh-CN" altLang="en-US" sz="2600" b="1" dirty="0">
              <a:latin typeface="黑体" panose="02010609060101010101" pitchFamily="2" charset="-122"/>
              <a:ea typeface="黑体" panose="02010609060101010101" pitchFamily="2" charset="-122"/>
            </a:endParaRPr>
          </a:p>
          <a:p>
            <a:pPr>
              <a:lnSpc>
                <a:spcPct val="150000"/>
              </a:lnSpc>
            </a:pPr>
            <a:r>
              <a:rPr lang="zh-CN" altLang="en-US" sz="2600" dirty="0" smtClean="0">
                <a:latin typeface="Times New Roman" panose="02020603050405020304" pitchFamily="18" charset="0"/>
                <a:ea typeface="楷体_GB2312" pitchFamily="49" charset="-122"/>
              </a:rPr>
              <a:t>        </a:t>
            </a:r>
            <a:r>
              <a:rPr lang="zh-CN" altLang="en-US" sz="2600" dirty="0" smtClean="0">
                <a:latin typeface="楷体_GB2312" pitchFamily="49" charset="-122"/>
                <a:ea typeface="楷体_GB2312" pitchFamily="49" charset="-122"/>
              </a:rPr>
              <a:t>将</a:t>
            </a:r>
            <a:r>
              <a:rPr lang="zh-CN" altLang="en-US" sz="2600" dirty="0">
                <a:latin typeface="楷体_GB2312" pitchFamily="49" charset="-122"/>
                <a:ea typeface="楷体_GB2312" pitchFamily="49" charset="-122"/>
              </a:rPr>
              <a:t>基本</a:t>
            </a:r>
            <a:r>
              <a:rPr lang="zh-CN" altLang="en-US" sz="2600" dirty="0" smtClean="0">
                <a:latin typeface="楷体_GB2312" pitchFamily="49" charset="-122"/>
                <a:ea typeface="楷体_GB2312" pitchFamily="49" charset="-122"/>
              </a:rPr>
              <a:t>要求层的</a:t>
            </a:r>
            <a:r>
              <a:rPr lang="zh-CN" altLang="en-US" sz="2600" dirty="0" smtClean="0">
                <a:latin typeface="Times New Roman" panose="02020603050405020304" pitchFamily="18" charset="0"/>
                <a:ea typeface="楷体_GB2312" pitchFamily="49" charset="-122"/>
                <a:cs typeface="Times New Roman" panose="02020603050405020304" pitchFamily="18" charset="0"/>
              </a:rPr>
              <a:t> </a:t>
            </a:r>
            <a:r>
              <a:rPr lang="en-US" altLang="zh-CN" sz="2600" dirty="0">
                <a:latin typeface="Times New Roman" panose="02020603050405020304" pitchFamily="18" charset="0"/>
                <a:ea typeface="楷体_GB2312" pitchFamily="49" charset="-122"/>
                <a:cs typeface="Times New Roman" panose="02020603050405020304" pitchFamily="18" charset="0"/>
              </a:rPr>
              <a:t>5 </a:t>
            </a:r>
            <a:r>
              <a:rPr lang="zh-CN" altLang="en-US" sz="2600" dirty="0">
                <a:latin typeface="Times New Roman" panose="02020603050405020304" pitchFamily="18" charset="0"/>
                <a:ea typeface="楷体_GB2312" pitchFamily="49" charset="-122"/>
                <a:cs typeface="Times New Roman" panose="02020603050405020304" pitchFamily="18" charset="0"/>
              </a:rPr>
              <a:t>个</a:t>
            </a:r>
            <a:r>
              <a:rPr lang="zh-CN" altLang="en-US" sz="2600" dirty="0">
                <a:latin typeface="楷体_GB2312" pitchFamily="49" charset="-122"/>
                <a:ea typeface="楷体_GB2312" pitchFamily="49" charset="-122"/>
              </a:rPr>
              <a:t>部分内容有选择性地重组或增加与删减其中的任务活动</a:t>
            </a:r>
            <a:r>
              <a:rPr lang="zh-CN" altLang="en-US" sz="2600" dirty="0" smtClean="0">
                <a:latin typeface="楷体_GB2312" pitchFamily="49" charset="-122"/>
                <a:ea typeface="楷体_GB2312" pitchFamily="49" charset="-122"/>
              </a:rPr>
              <a:t>，再与活动模块结合，</a:t>
            </a:r>
            <a:r>
              <a:rPr lang="zh-CN" altLang="en-US" sz="2600" dirty="0">
                <a:latin typeface="楷体_GB2312" pitchFamily="49" charset="-122"/>
                <a:ea typeface="楷体_GB2312" pitchFamily="49" charset="-122"/>
              </a:rPr>
              <a:t>构成较</a:t>
            </a:r>
            <a:r>
              <a:rPr lang="zh-CN" altLang="en-US" sz="2600" dirty="0" smtClean="0">
                <a:latin typeface="楷体_GB2312" pitchFamily="49" charset="-122"/>
                <a:ea typeface="楷体_GB2312" pitchFamily="49" charset="-122"/>
              </a:rPr>
              <a:t>高要求层的教学内容；成为整体</a:t>
            </a:r>
            <a:r>
              <a:rPr lang="zh-CN" altLang="en-US" sz="2600" dirty="0">
                <a:latin typeface="楷体_GB2312" pitchFamily="49" charset="-122"/>
                <a:ea typeface="楷体_GB2312" pitchFamily="49" charset="-122"/>
              </a:rPr>
              <a:t>较好些学生的教学任务</a:t>
            </a:r>
            <a:r>
              <a:rPr lang="zh-CN" altLang="en-US" sz="2600" dirty="0" smtClean="0">
                <a:latin typeface="楷体_GB2312" pitchFamily="49" charset="-122"/>
                <a:ea typeface="楷体_GB2312" pitchFamily="49" charset="-122"/>
              </a:rPr>
              <a:t>。</a:t>
            </a:r>
            <a:endParaRPr lang="zh-CN" altLang="en-US" sz="2600" dirty="0" smtClean="0">
              <a:latin typeface="楷体_GB2312" pitchFamily="49" charset="-122"/>
              <a:ea typeface="楷体_GB2312" pitchFamily="49" charset="-122"/>
            </a:endParaRPr>
          </a:p>
          <a:p>
            <a:pPr>
              <a:lnSpc>
                <a:spcPct val="110000"/>
              </a:lnSpc>
            </a:pPr>
            <a:r>
              <a:rPr lang="en-US" altLang="zh-CN" sz="2600" b="1" dirty="0" smtClean="0">
                <a:latin typeface="黑体" panose="02010609060101010101" pitchFamily="2" charset="-122"/>
                <a:ea typeface="黑体" panose="02010609060101010101" pitchFamily="2" charset="-122"/>
                <a:sym typeface="+mn-ea"/>
              </a:rPr>
              <a:t> </a:t>
            </a:r>
            <a:r>
              <a:rPr lang="zh-CN" altLang="en-US" sz="2600" dirty="0" smtClean="0">
                <a:latin typeface="楷体_GB2312" pitchFamily="49" charset="-122"/>
                <a:ea typeface="楷体_GB2312" pitchFamily="49" charset="-122"/>
                <a:sym typeface="+mn-ea"/>
              </a:rPr>
              <a:t>   </a:t>
            </a:r>
            <a:r>
              <a:rPr lang="zh-CN" altLang="en-US" sz="2600" dirty="0" smtClean="0">
                <a:latin typeface="Times New Roman" panose="02020603050405020304" pitchFamily="18" charset="0"/>
                <a:ea typeface="楷体_GB2312" pitchFamily="49" charset="-122"/>
                <a:sym typeface="+mn-ea"/>
              </a:rPr>
              <a:t>（</a:t>
            </a:r>
            <a:r>
              <a:rPr lang="en-US" altLang="zh-CN" sz="2600" dirty="0">
                <a:latin typeface="Times New Roman" panose="02020603050405020304" pitchFamily="18" charset="0"/>
                <a:ea typeface="楷体_GB2312" pitchFamily="49" charset="-122"/>
                <a:sym typeface="+mn-ea"/>
              </a:rPr>
              <a:t>1</a:t>
            </a:r>
            <a:r>
              <a:rPr lang="zh-CN" altLang="en-US" sz="2600" dirty="0">
                <a:latin typeface="Times New Roman" panose="02020603050405020304" pitchFamily="18" charset="0"/>
                <a:ea typeface="楷体_GB2312" pitchFamily="49" charset="-122"/>
                <a:sym typeface="+mn-ea"/>
              </a:rPr>
              <a:t>）</a:t>
            </a:r>
            <a:r>
              <a:rPr lang="en-US" altLang="zh-CN" sz="2600" dirty="0" smtClean="0">
                <a:latin typeface="Times New Roman" panose="02020603050405020304" pitchFamily="18" charset="0"/>
                <a:ea typeface="楷体_GB2312" pitchFamily="49" charset="-122"/>
                <a:sym typeface="+mn-ea"/>
              </a:rPr>
              <a:t>Warming up</a:t>
            </a:r>
            <a:r>
              <a:rPr lang="zh-CN" altLang="en-US" sz="2600" dirty="0" smtClean="0">
                <a:latin typeface="Times New Roman" panose="02020603050405020304" pitchFamily="18" charset="0"/>
                <a:ea typeface="楷体_GB2312" pitchFamily="49" charset="-122"/>
                <a:sym typeface="+mn-ea"/>
              </a:rPr>
              <a:t>（热身</a:t>
            </a:r>
            <a:r>
              <a:rPr lang="zh-CN" altLang="en-US" sz="2600" dirty="0">
                <a:latin typeface="Times New Roman" panose="02020603050405020304" pitchFamily="18" charset="0"/>
                <a:ea typeface="楷体_GB2312" pitchFamily="49" charset="-122"/>
                <a:sym typeface="+mn-ea"/>
              </a:rPr>
              <a:t>练习或导</a:t>
            </a:r>
            <a:r>
              <a:rPr lang="zh-CN" altLang="en-US" sz="2600" dirty="0" smtClean="0">
                <a:latin typeface="Times New Roman" panose="02020603050405020304" pitchFamily="18" charset="0"/>
                <a:ea typeface="楷体_GB2312" pitchFamily="49" charset="-122"/>
                <a:sym typeface="+mn-ea"/>
              </a:rPr>
              <a:t>入）；</a:t>
            </a:r>
            <a:endParaRPr lang="en-US" altLang="zh-CN" sz="2600" dirty="0">
              <a:latin typeface="Times New Roman" panose="02020603050405020304" pitchFamily="18" charset="0"/>
              <a:ea typeface="楷体_GB2312" pitchFamily="49" charset="-122"/>
              <a:cs typeface="Times New Roman" panose="02020603050405020304" pitchFamily="18" charset="0"/>
            </a:endParaRPr>
          </a:p>
          <a:p>
            <a:pPr>
              <a:lnSpc>
                <a:spcPct val="110000"/>
              </a:lnSpc>
            </a:pP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     </a:t>
            </a:r>
            <a:r>
              <a:rPr lang="zh-CN" altLang="en-US" sz="2600" dirty="0" smtClean="0">
                <a:latin typeface="Times New Roman" panose="02020603050405020304" pitchFamily="18" charset="0"/>
                <a:ea typeface="楷体_GB2312" pitchFamily="49" charset="-122"/>
                <a:cs typeface="Times New Roman" panose="02020603050405020304" pitchFamily="18" charset="0"/>
                <a:sym typeface="+mn-ea"/>
              </a:rPr>
              <a:t>   （</a:t>
            </a:r>
            <a:r>
              <a:rPr lang="en-US" altLang="zh-CN" sz="2600" dirty="0">
                <a:latin typeface="Times New Roman" panose="02020603050405020304" pitchFamily="18" charset="0"/>
                <a:ea typeface="楷体_GB2312" pitchFamily="49" charset="-122"/>
                <a:sym typeface="+mn-ea"/>
              </a:rPr>
              <a:t>2</a:t>
            </a:r>
            <a:r>
              <a:rPr lang="zh-CN" altLang="en-US" sz="2600" dirty="0">
                <a:latin typeface="Times New Roman" panose="02020603050405020304" pitchFamily="18" charset="0"/>
                <a:ea typeface="楷体_GB2312" pitchFamily="49" charset="-122"/>
                <a:sym typeface="+mn-ea"/>
              </a:rPr>
              <a:t>）</a:t>
            </a:r>
            <a:r>
              <a:rPr lang="en-US" altLang="zh-CN" sz="2600" dirty="0">
                <a:latin typeface="Times New Roman" panose="02020603050405020304" pitchFamily="18" charset="0"/>
                <a:ea typeface="楷体_GB2312" pitchFamily="49" charset="-122"/>
                <a:sym typeface="+mn-ea"/>
              </a:rPr>
              <a:t>Listening and speaking</a:t>
            </a:r>
            <a:r>
              <a:rPr lang="zh-CN" altLang="en-US" sz="2600" dirty="0">
                <a:latin typeface="Times New Roman" panose="02020603050405020304" pitchFamily="18" charset="0"/>
                <a:ea typeface="楷体_GB2312" pitchFamily="49" charset="-122"/>
                <a:sym typeface="+mn-ea"/>
              </a:rPr>
              <a:t>（听说）的全部内容</a:t>
            </a:r>
            <a:r>
              <a:rPr lang="zh-CN" altLang="en-US" sz="2600" dirty="0" smtClean="0">
                <a:latin typeface="Times New Roman" panose="02020603050405020304" pitchFamily="18" charset="0"/>
                <a:ea typeface="楷体_GB2312" pitchFamily="49" charset="-122"/>
                <a:sym typeface="+mn-ea"/>
              </a:rPr>
              <a:t>；</a:t>
            </a:r>
            <a:endParaRPr lang="en-US" altLang="zh-CN" sz="2600" dirty="0">
              <a:latin typeface="Times New Roman" panose="02020603050405020304" pitchFamily="18" charset="0"/>
              <a:ea typeface="楷体_GB2312" pitchFamily="49" charset="-122"/>
            </a:endParaRPr>
          </a:p>
          <a:p>
            <a:pPr>
              <a:lnSpc>
                <a:spcPct val="110000"/>
              </a:lnSpc>
            </a:pPr>
            <a:r>
              <a:rPr lang="zh-CN" altLang="en-US" sz="2600" dirty="0">
                <a:latin typeface="Times New Roman" panose="02020603050405020304" pitchFamily="18" charset="0"/>
                <a:ea typeface="楷体_GB2312" pitchFamily="49" charset="-122"/>
                <a:sym typeface="+mn-ea"/>
              </a:rPr>
              <a:t>     </a:t>
            </a:r>
            <a:r>
              <a:rPr lang="zh-CN" altLang="en-US" sz="2600" dirty="0" smtClean="0">
                <a:latin typeface="Times New Roman" panose="02020603050405020304" pitchFamily="18" charset="0"/>
                <a:ea typeface="楷体_GB2312" pitchFamily="49" charset="-122"/>
                <a:sym typeface="+mn-ea"/>
              </a:rPr>
              <a:t>   </a:t>
            </a:r>
            <a:r>
              <a:rPr lang="zh-CN" altLang="en-US" sz="2600" dirty="0">
                <a:latin typeface="Times New Roman" panose="02020603050405020304" pitchFamily="18" charset="0"/>
                <a:ea typeface="楷体_GB2312" pitchFamily="49" charset="-122"/>
                <a:sym typeface="+mn-ea"/>
              </a:rPr>
              <a:t>（</a:t>
            </a:r>
            <a:r>
              <a:rPr lang="en-US" altLang="zh-CN" sz="2600" dirty="0">
                <a:latin typeface="Times New Roman" panose="02020603050405020304" pitchFamily="18" charset="0"/>
                <a:ea typeface="楷体_GB2312" pitchFamily="49" charset="-122"/>
                <a:sym typeface="+mn-ea"/>
              </a:rPr>
              <a:t>3</a:t>
            </a:r>
            <a:r>
              <a:rPr lang="zh-CN" altLang="en-US" sz="2600" dirty="0">
                <a:latin typeface="Times New Roman" panose="02020603050405020304" pitchFamily="18" charset="0"/>
                <a:ea typeface="楷体_GB2312" pitchFamily="49" charset="-122"/>
                <a:sym typeface="+mn-ea"/>
              </a:rPr>
              <a:t>） </a:t>
            </a:r>
            <a:r>
              <a:rPr lang="en-US" altLang="zh-CN" sz="2600" dirty="0">
                <a:latin typeface="Times New Roman" panose="02020603050405020304" pitchFamily="18" charset="0"/>
                <a:ea typeface="楷体_GB2312" pitchFamily="49" charset="-122"/>
                <a:sym typeface="+mn-ea"/>
              </a:rPr>
              <a:t>Reading and writing</a:t>
            </a:r>
            <a:r>
              <a:rPr lang="zh-CN" altLang="en-US" sz="2600" dirty="0">
                <a:latin typeface="Times New Roman" panose="02020603050405020304" pitchFamily="18" charset="0"/>
                <a:ea typeface="楷体_GB2312" pitchFamily="49" charset="-122"/>
                <a:sym typeface="+mn-ea"/>
              </a:rPr>
              <a:t>（读写）的全部内容</a:t>
            </a:r>
            <a:r>
              <a:rPr lang="zh-CN" altLang="en-US" sz="2600" dirty="0" smtClean="0">
                <a:latin typeface="Times New Roman" panose="02020603050405020304" pitchFamily="18" charset="0"/>
                <a:ea typeface="楷体_GB2312" pitchFamily="49" charset="-122"/>
                <a:sym typeface="+mn-ea"/>
              </a:rPr>
              <a:t>；</a:t>
            </a:r>
            <a:endParaRPr lang="en-US" altLang="zh-CN" sz="2600" dirty="0">
              <a:latin typeface="Times New Roman" panose="02020603050405020304" pitchFamily="18" charset="0"/>
              <a:ea typeface="楷体_GB2312" pitchFamily="49" charset="-122"/>
            </a:endParaRPr>
          </a:p>
          <a:p>
            <a:pPr>
              <a:lnSpc>
                <a:spcPct val="110000"/>
              </a:lnSpc>
            </a:pPr>
            <a:r>
              <a:rPr lang="zh-CN" altLang="en-US" sz="2600" dirty="0">
                <a:latin typeface="Times New Roman" panose="02020603050405020304" pitchFamily="18" charset="0"/>
                <a:ea typeface="楷体_GB2312" pitchFamily="49" charset="-122"/>
                <a:sym typeface="+mn-ea"/>
              </a:rPr>
              <a:t>      </a:t>
            </a:r>
            <a:r>
              <a:rPr lang="zh-CN" altLang="en-US" sz="2600" dirty="0" smtClean="0">
                <a:latin typeface="Times New Roman" panose="02020603050405020304" pitchFamily="18" charset="0"/>
                <a:ea typeface="楷体_GB2312" pitchFamily="49" charset="-122"/>
                <a:sym typeface="+mn-ea"/>
              </a:rPr>
              <a:t>  （</a:t>
            </a:r>
            <a:r>
              <a:rPr lang="en-US" altLang="zh-CN" sz="2600" dirty="0">
                <a:latin typeface="Times New Roman" panose="02020603050405020304" pitchFamily="18" charset="0"/>
                <a:ea typeface="楷体_GB2312" pitchFamily="49" charset="-122"/>
                <a:sym typeface="+mn-ea"/>
              </a:rPr>
              <a:t>4</a:t>
            </a:r>
            <a:r>
              <a:rPr lang="zh-CN" altLang="en-US" sz="2600" dirty="0">
                <a:latin typeface="Times New Roman" panose="02020603050405020304" pitchFamily="18" charset="0"/>
                <a:ea typeface="楷体_GB2312" pitchFamily="49" charset="-122"/>
                <a:sym typeface="+mn-ea"/>
              </a:rPr>
              <a:t>） </a:t>
            </a:r>
            <a:r>
              <a:rPr lang="en-US" altLang="zh-CN" sz="2600" dirty="0">
                <a:latin typeface="Times New Roman" panose="02020603050405020304" pitchFamily="18" charset="0"/>
                <a:ea typeface="楷体_GB2312" pitchFamily="49" charset="-122"/>
                <a:sym typeface="+mn-ea"/>
              </a:rPr>
              <a:t>Grammar focus</a:t>
            </a:r>
            <a:r>
              <a:rPr lang="zh-CN" altLang="en-US" sz="2600" dirty="0">
                <a:latin typeface="Times New Roman" panose="02020603050405020304" pitchFamily="18" charset="0"/>
                <a:ea typeface="楷体_GB2312" pitchFamily="49" charset="-122"/>
                <a:sym typeface="+mn-ea"/>
              </a:rPr>
              <a:t>（语法重点</a:t>
            </a:r>
            <a:r>
              <a:rPr lang="zh-CN" altLang="en-US" sz="2600" dirty="0" smtClean="0">
                <a:latin typeface="Times New Roman" panose="02020603050405020304" pitchFamily="18" charset="0"/>
                <a:ea typeface="楷体_GB2312" pitchFamily="49" charset="-122"/>
                <a:sym typeface="+mn-ea"/>
              </a:rPr>
              <a:t>）；</a:t>
            </a:r>
            <a:endParaRPr lang="en-US" altLang="zh-CN" sz="2600" dirty="0">
              <a:latin typeface="Times New Roman" panose="02020603050405020304" pitchFamily="18" charset="0"/>
              <a:ea typeface="楷体_GB2312" pitchFamily="49" charset="-122"/>
            </a:endParaRPr>
          </a:p>
          <a:p>
            <a:pPr>
              <a:lnSpc>
                <a:spcPct val="110000"/>
              </a:lnSpc>
            </a:pPr>
            <a:r>
              <a:rPr lang="zh-CN" altLang="en-US" sz="2600" dirty="0">
                <a:latin typeface="Times New Roman" panose="02020603050405020304" pitchFamily="18" charset="0"/>
                <a:ea typeface="楷体_GB2312" pitchFamily="49" charset="-122"/>
                <a:sym typeface="+mn-ea"/>
              </a:rPr>
              <a:t>      </a:t>
            </a:r>
            <a:r>
              <a:rPr lang="zh-CN" altLang="en-US" sz="2600" dirty="0" smtClean="0">
                <a:latin typeface="Times New Roman" panose="02020603050405020304" pitchFamily="18" charset="0"/>
                <a:ea typeface="楷体_GB2312" pitchFamily="49" charset="-122"/>
                <a:sym typeface="+mn-ea"/>
              </a:rPr>
              <a:t>  （</a:t>
            </a:r>
            <a:r>
              <a:rPr lang="en-US" altLang="zh-CN" sz="2600" dirty="0">
                <a:latin typeface="Times New Roman" panose="02020603050405020304" pitchFamily="18" charset="0"/>
                <a:ea typeface="楷体_GB2312" pitchFamily="49" charset="-122"/>
                <a:sym typeface="+mn-ea"/>
              </a:rPr>
              <a:t>5</a:t>
            </a:r>
            <a:r>
              <a:rPr lang="zh-CN" altLang="en-US" sz="2600" dirty="0">
                <a:latin typeface="Times New Roman" panose="02020603050405020304" pitchFamily="18" charset="0"/>
                <a:ea typeface="楷体_GB2312" pitchFamily="49" charset="-122"/>
                <a:sym typeface="+mn-ea"/>
              </a:rPr>
              <a:t>）</a:t>
            </a:r>
            <a:r>
              <a:rPr lang="en-US" altLang="zh-CN" sz="2600" dirty="0">
                <a:latin typeface="Times New Roman" panose="02020603050405020304" pitchFamily="18" charset="0"/>
                <a:ea typeface="楷体_GB2312" pitchFamily="49" charset="-122"/>
                <a:sym typeface="+mn-ea"/>
              </a:rPr>
              <a:t>Pronunciation</a:t>
            </a:r>
            <a:r>
              <a:rPr lang="zh-CN" altLang="en-US" sz="2600" dirty="0">
                <a:latin typeface="Times New Roman" panose="02020603050405020304" pitchFamily="18" charset="0"/>
                <a:ea typeface="楷体_GB2312" pitchFamily="49" charset="-122"/>
                <a:sym typeface="+mn-ea"/>
              </a:rPr>
              <a:t>（语音</a:t>
            </a:r>
            <a:r>
              <a:rPr lang="zh-CN" altLang="en-US" sz="2600" dirty="0" smtClean="0">
                <a:latin typeface="Times New Roman" panose="02020603050405020304" pitchFamily="18" charset="0"/>
                <a:ea typeface="楷体_GB2312" pitchFamily="49" charset="-122"/>
                <a:sym typeface="+mn-ea"/>
              </a:rPr>
              <a:t>）； </a:t>
            </a:r>
            <a:endParaRPr lang="zh-CN" altLang="en-US" sz="2600" dirty="0" smtClean="0">
              <a:latin typeface="Times New Roman" panose="02020603050405020304" pitchFamily="18" charset="0"/>
              <a:ea typeface="楷体_GB2312" pitchFamily="49" charset="-122"/>
              <a:sym typeface="+mn-ea"/>
            </a:endParaRPr>
          </a:p>
          <a:p>
            <a:pPr>
              <a:lnSpc>
                <a:spcPct val="110000"/>
              </a:lnSpc>
            </a:pPr>
            <a:r>
              <a:rPr lang="zh-CN" altLang="en-US" sz="2600" dirty="0" smtClean="0">
                <a:latin typeface="Times New Roman" panose="02020603050405020304" pitchFamily="18" charset="0"/>
                <a:ea typeface="楷体_GB2312" pitchFamily="49" charset="-122"/>
                <a:sym typeface="+mn-ea"/>
              </a:rPr>
              <a:t>        </a:t>
            </a: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a:t>
            </a: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6</a:t>
            </a:r>
            <a:r>
              <a:rPr lang="zh-CN" altLang="en-US" sz="2600" dirty="0" smtClean="0">
                <a:latin typeface="Times New Roman" panose="02020603050405020304" pitchFamily="18" charset="0"/>
                <a:ea typeface="楷体_GB2312" pitchFamily="49" charset="-122"/>
                <a:cs typeface="Times New Roman" panose="02020603050405020304" pitchFamily="18" charset="0"/>
                <a:sym typeface="+mn-ea"/>
              </a:rPr>
              <a:t>）</a:t>
            </a:r>
            <a:r>
              <a:rPr lang="en-US" altLang="zh-CN" sz="2600" dirty="0" smtClean="0">
                <a:latin typeface="Times New Roman" panose="02020603050405020304" pitchFamily="18" charset="0"/>
                <a:ea typeface="楷体_GB2312" pitchFamily="49" charset="-122"/>
                <a:cs typeface="Times New Roman" panose="02020603050405020304" pitchFamily="18" charset="0"/>
                <a:sym typeface="+mn-ea"/>
              </a:rPr>
              <a:t>Culture</a:t>
            </a: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（文化</a:t>
            </a: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 </a:t>
            </a: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a:t>
            </a:r>
            <a:r>
              <a:rPr lang="zh-CN" altLang="en-US" sz="2600" dirty="0" smtClean="0">
                <a:latin typeface="Times New Roman" panose="02020603050405020304" pitchFamily="18" charset="0"/>
                <a:ea typeface="楷体_GB2312" pitchFamily="49" charset="-122"/>
                <a:sym typeface="+mn-ea"/>
              </a:rPr>
              <a:t>；</a:t>
            </a:r>
            <a:endParaRPr lang="zh-CN" altLang="en-US" sz="2600" dirty="0">
              <a:latin typeface="Times New Roman" panose="02020603050405020304" pitchFamily="18" charset="0"/>
              <a:ea typeface="楷体_GB2312" pitchFamily="49" charset="-122"/>
              <a:cs typeface="Times New Roman" panose="02020603050405020304" pitchFamily="18" charset="0"/>
            </a:endParaRPr>
          </a:p>
          <a:p>
            <a:pPr>
              <a:lnSpc>
                <a:spcPct val="110000"/>
              </a:lnSpc>
            </a:pP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        </a:t>
            </a: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a:t>
            </a: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7</a:t>
            </a: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a:t>
            </a: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Midterm Activities and End-of-term </a:t>
            </a:r>
            <a:r>
              <a:rPr lang="en-US" altLang="zh-CN" sz="2600" dirty="0">
                <a:latin typeface="Times New Roman" panose="02020603050405020304" pitchFamily="18" charset="0"/>
                <a:ea typeface="楷体_GB2312" pitchFamily="49" charset="-122"/>
                <a:cs typeface="Times New Roman" panose="02020603050405020304" pitchFamily="18" charset="0"/>
                <a:sym typeface="+mn-ea"/>
              </a:rPr>
              <a:t> Activities </a:t>
            </a:r>
            <a:r>
              <a:rPr lang="zh-CN" altLang="en-US" sz="2600" dirty="0">
                <a:latin typeface="Times New Roman" panose="02020603050405020304" pitchFamily="18" charset="0"/>
                <a:ea typeface="楷体_GB2312" pitchFamily="49" charset="-122"/>
                <a:cs typeface="Times New Roman" panose="02020603050405020304" pitchFamily="18" charset="0"/>
                <a:sym typeface="+mn-ea"/>
              </a:rPr>
              <a:t>（期中、期末拓展活动</a:t>
            </a:r>
            <a:r>
              <a:rPr lang="zh-CN" altLang="en-US" sz="2600" dirty="0" smtClean="0">
                <a:latin typeface="Times New Roman" panose="02020603050405020304" pitchFamily="18" charset="0"/>
                <a:ea typeface="楷体_GB2312" pitchFamily="49" charset="-122"/>
                <a:cs typeface="Times New Roman" panose="02020603050405020304" pitchFamily="18" charset="0"/>
                <a:sym typeface="+mn-ea"/>
              </a:rPr>
              <a:t>）</a:t>
            </a:r>
            <a:endParaRPr lang="zh-CN" altLang="en-US" sz="2600" dirty="0">
              <a:latin typeface="Times New Roman" panose="02020603050405020304" pitchFamily="18" charset="0"/>
              <a:ea typeface="楷体_GB2312" pitchFamily="49" charset="-122"/>
            </a:endParaRPr>
          </a:p>
          <a:p>
            <a:pPr>
              <a:lnSpc>
                <a:spcPct val="150000"/>
              </a:lnSpc>
            </a:pPr>
            <a:endParaRPr lang="en-US" altLang="zh-CN" sz="2600" dirty="0">
              <a:latin typeface="Times New Roman" panose="02020603050405020304" pitchFamily="18" charset="0"/>
              <a:ea typeface="楷体_GB2312" pitchFamily="49" charset="-122"/>
            </a:endParaRPr>
          </a:p>
          <a:p>
            <a:pPr>
              <a:lnSpc>
                <a:spcPct val="150000"/>
              </a:lnSpc>
            </a:pPr>
            <a:endParaRPr lang="en-US" altLang="zh-CN" sz="2600" dirty="0" smtClean="0">
              <a:latin typeface="Times New Roman" panose="02020603050405020304" pitchFamily="18" charset="0"/>
              <a:ea typeface="楷体_GB2312" pitchFamily="49" charset="-122"/>
            </a:endParaRPr>
          </a:p>
          <a:p>
            <a:pPr>
              <a:lnSpc>
                <a:spcPct val="150000"/>
              </a:lnSpc>
            </a:pPr>
            <a:endParaRPr lang="zh-CN" altLang="en-US" sz="2600" dirty="0">
              <a:latin typeface="楷体_GB2312" pitchFamily="49" charset="-122"/>
              <a:ea typeface="楷体_GB2312" pitchFamily="49" charset="-122"/>
            </a:endParaRPr>
          </a:p>
          <a:p>
            <a:pPr>
              <a:lnSpc>
                <a:spcPct val="150000"/>
              </a:lnSpc>
            </a:pPr>
            <a:endParaRPr lang="zh-CN" altLang="en-US" sz="2600" dirty="0">
              <a:latin typeface="楷体_GB2312" pitchFamily="49" charset="-122"/>
              <a:ea typeface="楷体_GB2312" pitchFamily="49" charset="-122"/>
            </a:endParaRPr>
          </a:p>
          <a:p>
            <a:pPr>
              <a:lnSpc>
                <a:spcPct val="150000"/>
              </a:lnSpc>
            </a:pPr>
            <a:endParaRPr lang="zh-CN" altLang="en-US" sz="2600" dirty="0">
              <a:latin typeface="楷体_GB2312" pitchFamily="49" charset="-122"/>
              <a:ea typeface="楷体_GB2312" pitchFamily="49" charset="-122"/>
            </a:endParaRPr>
          </a:p>
          <a:p>
            <a:pPr>
              <a:lnSpc>
                <a:spcPct val="150000"/>
              </a:lnSpc>
            </a:pPr>
            <a:endParaRPr lang="zh-CN" altLang="en-US" sz="2600" dirty="0">
              <a:latin typeface="楷体_GB2312" pitchFamily="49" charset="-122"/>
              <a:ea typeface="楷体_GB2312" pitchFamily="49" charset="-122"/>
            </a:endParaRPr>
          </a:p>
          <a:p>
            <a:pPr>
              <a:lnSpc>
                <a:spcPct val="150000"/>
              </a:lnSpc>
            </a:pPr>
            <a:endParaRPr lang="zh-CN" altLang="en-US" sz="2600" dirty="0">
              <a:latin typeface="楷体_GB2312" pitchFamily="49" charset="-122"/>
              <a:ea typeface="楷体_GB2312" pitchFamily="49" charset="-122"/>
            </a:endParaRPr>
          </a:p>
          <a:p>
            <a:pPr>
              <a:lnSpc>
                <a:spcPct val="150000"/>
              </a:lnSpc>
            </a:pPr>
            <a:endParaRPr lang="zh-CN" altLang="en-US" sz="2600" dirty="0">
              <a:latin typeface="楷体_GB2312" pitchFamily="49" charset="-122"/>
              <a:ea typeface="楷体_GB2312" pitchFamily="49" charset="-122"/>
            </a:endParaRPr>
          </a:p>
          <a:p>
            <a:pPr>
              <a:lnSpc>
                <a:spcPct val="150000"/>
              </a:lnSpc>
            </a:pP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fade">
                                      <p:cBhvr>
                                        <p:cTn id="12" dur="500"/>
                                        <p:tgtEl>
                                          <p:spTgt spid="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500"/>
                                        <p:tgtEl>
                                          <p:spTgt spid="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Effect transition="in" filter="fade">
                                      <p:cBhvr>
                                        <p:cTn id="3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27650" name="TextBox 8"/>
          <p:cNvSpPr txBox="1">
            <a:spLocks noChangeArrowheads="1"/>
          </p:cNvSpPr>
          <p:nvPr/>
        </p:nvSpPr>
        <p:spPr bwMode="auto">
          <a:xfrm>
            <a:off x="314325" y="404813"/>
            <a:ext cx="8574088" cy="4892675"/>
          </a:xfrm>
          <a:prstGeom prst="rect">
            <a:avLst/>
          </a:prstGeom>
          <a:noFill/>
          <a:ln w="9525">
            <a:noFill/>
            <a:miter lim="800000"/>
          </a:ln>
        </p:spPr>
        <p:txBody>
          <a:bodyPr>
            <a:spAutoFit/>
          </a:bodyPr>
          <a:lstStyle/>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综上所述</a:t>
            </a:r>
            <a:r>
              <a:rPr lang="zh-CN" altLang="en-US" sz="2600" dirty="0">
                <a:latin typeface="楷体_GB2312" pitchFamily="49" charset="-122"/>
                <a:ea typeface="楷体_GB2312" pitchFamily="49" charset="-122"/>
              </a:rPr>
              <a:t>，本教材在基本</a:t>
            </a:r>
            <a:r>
              <a:rPr lang="zh-CN" altLang="en-US" sz="2600" dirty="0" smtClean="0">
                <a:latin typeface="楷体_GB2312" pitchFamily="49" charset="-122"/>
                <a:ea typeface="楷体_GB2312" pitchFamily="49" charset="-122"/>
              </a:rPr>
              <a:t>要求层所</a:t>
            </a:r>
            <a:r>
              <a:rPr lang="zh-CN" altLang="en-US" sz="2600" dirty="0">
                <a:latin typeface="楷体_GB2312" pitchFamily="49" charset="-122"/>
                <a:ea typeface="楷体_GB2312" pitchFamily="49" charset="-122"/>
              </a:rPr>
              <a:t>提供的内容是着眼于为全国不同地区、学校或班级的一般薄弱</a:t>
            </a:r>
            <a:r>
              <a:rPr lang="zh-CN" altLang="en-US" sz="2600" dirty="0" smtClean="0">
                <a:latin typeface="楷体_GB2312" pitchFamily="49" charset="-122"/>
                <a:ea typeface="楷体_GB2312" pitchFamily="49" charset="-122"/>
              </a:rPr>
              <a:t>水平学生</a:t>
            </a:r>
            <a:r>
              <a:rPr lang="zh-CN" altLang="en-US" sz="2600" dirty="0">
                <a:latin typeface="楷体_GB2312" pitchFamily="49" charset="-122"/>
                <a:ea typeface="楷体_GB2312" pitchFamily="49" charset="-122"/>
              </a:rPr>
              <a:t>所</a:t>
            </a:r>
            <a:r>
              <a:rPr lang="zh-CN" altLang="en-US" sz="2600" dirty="0" smtClean="0">
                <a:latin typeface="楷体_GB2312" pitchFamily="49" charset="-122"/>
                <a:ea typeface="楷体_GB2312" pitchFamily="49" charset="-122"/>
              </a:rPr>
              <a:t>学的内容</a:t>
            </a:r>
            <a:r>
              <a:rPr lang="zh-CN" altLang="en-US" sz="2600" dirty="0">
                <a:latin typeface="楷体_GB2312" pitchFamily="49" charset="-122"/>
                <a:ea typeface="楷体_GB2312" pitchFamily="49" charset="-122"/>
              </a:rPr>
              <a:t>。由于不同班级学生整体差异不同，教师要创造性地重组、增减教材</a:t>
            </a:r>
            <a:r>
              <a:rPr lang="zh-CN" altLang="en-US" sz="2600" dirty="0" smtClean="0">
                <a:latin typeface="楷体_GB2312" pitchFamily="49" charset="-122"/>
                <a:ea typeface="楷体_GB2312" pitchFamily="49" charset="-122"/>
              </a:rPr>
              <a:t>内容或任务，运用学生</a:t>
            </a:r>
            <a:r>
              <a:rPr lang="zh-CN" altLang="en-US" sz="2600" dirty="0">
                <a:latin typeface="楷体_GB2312" pitchFamily="49" charset="-122"/>
                <a:ea typeface="楷体_GB2312" pitchFamily="49" charset="-122"/>
              </a:rPr>
              <a:t>喜欢的</a:t>
            </a:r>
            <a:r>
              <a:rPr lang="zh-CN" altLang="en-US" sz="2600" dirty="0" smtClean="0">
                <a:latin typeface="楷体_GB2312" pitchFamily="49" charset="-122"/>
                <a:ea typeface="楷体_GB2312" pitchFamily="49" charset="-122"/>
              </a:rPr>
              <a:t>活动多种方式</a:t>
            </a:r>
            <a:r>
              <a:rPr lang="zh-CN" altLang="en-US" sz="2600" dirty="0">
                <a:latin typeface="楷体_GB2312" pitchFamily="49" charset="-122"/>
                <a:ea typeface="楷体_GB2312" pitchFamily="49" charset="-122"/>
              </a:rPr>
              <a:t>、灵活地处理</a:t>
            </a:r>
            <a:r>
              <a:rPr lang="zh-CN" altLang="en-US" sz="2600" dirty="0" smtClean="0">
                <a:latin typeface="楷体_GB2312" pitchFamily="49" charset="-122"/>
                <a:ea typeface="楷体_GB2312" pitchFamily="49" charset="-122"/>
              </a:rPr>
              <a:t>教材。如果减少</a:t>
            </a:r>
            <a:r>
              <a:rPr lang="zh-CN" altLang="en-US" sz="2600" dirty="0">
                <a:latin typeface="楷体_GB2312" pitchFamily="49" charset="-122"/>
                <a:ea typeface="楷体_GB2312" pitchFamily="49" charset="-122"/>
              </a:rPr>
              <a:t>内容为学习基础整体薄弱的班级实施教学。全部</a:t>
            </a:r>
            <a:r>
              <a:rPr lang="zh-CN" altLang="en-US" sz="2600" dirty="0" smtClean="0">
                <a:latin typeface="楷体_GB2312" pitchFamily="49" charset="-122"/>
                <a:ea typeface="楷体_GB2312" pitchFamily="49" charset="-122"/>
              </a:rPr>
              <a:t>消化或</a:t>
            </a:r>
            <a:r>
              <a:rPr lang="zh-CN" altLang="en-US" sz="2600" dirty="0">
                <a:latin typeface="楷体_GB2312" pitchFamily="49" charset="-122"/>
                <a:ea typeface="楷体_GB2312" pitchFamily="49" charset="-122"/>
              </a:rPr>
              <a:t>增加教学</a:t>
            </a:r>
            <a:r>
              <a:rPr lang="zh-CN" altLang="en-US" sz="2600" dirty="0" smtClean="0">
                <a:latin typeface="楷体_GB2312" pitchFamily="49" charset="-122"/>
                <a:ea typeface="楷体_GB2312" pitchFamily="49" charset="-122"/>
              </a:rPr>
              <a:t>内容和活动</a:t>
            </a:r>
            <a:r>
              <a:rPr lang="zh-CN" altLang="en-US" sz="2600" dirty="0">
                <a:latin typeface="楷体_GB2312" pitchFamily="49" charset="-122"/>
                <a:ea typeface="楷体_GB2312" pitchFamily="49" charset="-122"/>
              </a:rPr>
              <a:t>可为较好的班级学生实施教学，从而实现教材使用的最理想化。 </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1971</Words>
  <Application>WPS 演示</Application>
  <PresentationFormat>全屏显示(4:3)</PresentationFormat>
  <Paragraphs>61</Paragraphs>
  <Slides>10</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10</vt:i4>
      </vt:variant>
    </vt:vector>
  </HeadingPairs>
  <TitlesOfParts>
    <vt:vector size="23" baseType="lpstr">
      <vt:lpstr>Arial</vt:lpstr>
      <vt:lpstr>宋体</vt:lpstr>
      <vt:lpstr>Wingdings</vt:lpstr>
      <vt:lpstr>Calibri</vt:lpstr>
      <vt:lpstr>黑体</vt:lpstr>
      <vt:lpstr>楷体_GB2312</vt:lpstr>
      <vt:lpstr>新宋体</vt:lpstr>
      <vt:lpstr>楷体_GB2312</vt:lpstr>
      <vt:lpstr>Times New Roman</vt:lpstr>
      <vt:lpstr>微软雅黑</vt:lpstr>
      <vt:lpstr>Arial Unicode MS</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Administrator</cp:lastModifiedBy>
  <cp:revision>276</cp:revision>
  <dcterms:created xsi:type="dcterms:W3CDTF">2019-05-27T01:55:33Z</dcterms:created>
  <dcterms:modified xsi:type="dcterms:W3CDTF">2019-05-27T02:33:45Z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ies>
</file>